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97" r:id="rId5"/>
    <p:sldMasterId id="2147493606" r:id="rId6"/>
    <p:sldMasterId id="2147493632" r:id="rId7"/>
    <p:sldMasterId id="2147493647" r:id="rId8"/>
  </p:sldMasterIdLst>
  <p:notesMasterIdLst>
    <p:notesMasterId r:id="rId93"/>
  </p:notesMasterIdLst>
  <p:handoutMasterIdLst>
    <p:handoutMasterId r:id="rId94"/>
  </p:handoutMasterIdLst>
  <p:sldIdLst>
    <p:sldId id="854" r:id="rId9"/>
    <p:sldId id="922" r:id="rId10"/>
    <p:sldId id="2142532407" r:id="rId11"/>
    <p:sldId id="2142532378" r:id="rId12"/>
    <p:sldId id="482" r:id="rId13"/>
    <p:sldId id="2142532408" r:id="rId14"/>
    <p:sldId id="2142532410" r:id="rId15"/>
    <p:sldId id="1208" r:id="rId16"/>
    <p:sldId id="2142532409" r:id="rId17"/>
    <p:sldId id="2142532411" r:id="rId18"/>
    <p:sldId id="457" r:id="rId19"/>
    <p:sldId id="384" r:id="rId20"/>
    <p:sldId id="385" r:id="rId21"/>
    <p:sldId id="386" r:id="rId22"/>
    <p:sldId id="456" r:id="rId23"/>
    <p:sldId id="389" r:id="rId24"/>
    <p:sldId id="390" r:id="rId25"/>
    <p:sldId id="631" r:id="rId26"/>
    <p:sldId id="2142532412" r:id="rId27"/>
    <p:sldId id="562" r:id="rId28"/>
    <p:sldId id="563" r:id="rId29"/>
    <p:sldId id="565" r:id="rId30"/>
    <p:sldId id="566" r:id="rId31"/>
    <p:sldId id="632" r:id="rId32"/>
    <p:sldId id="2142532374" r:id="rId33"/>
    <p:sldId id="2142532413" r:id="rId34"/>
    <p:sldId id="573" r:id="rId35"/>
    <p:sldId id="257" r:id="rId36"/>
    <p:sldId id="2142532415" r:id="rId37"/>
    <p:sldId id="568" r:id="rId38"/>
    <p:sldId id="2142532416" r:id="rId39"/>
    <p:sldId id="258" r:id="rId40"/>
    <p:sldId id="259" r:id="rId41"/>
    <p:sldId id="335" r:id="rId42"/>
    <p:sldId id="2142532417" r:id="rId43"/>
    <p:sldId id="262" r:id="rId44"/>
    <p:sldId id="2142532429" r:id="rId45"/>
    <p:sldId id="354" r:id="rId46"/>
    <p:sldId id="348" r:id="rId47"/>
    <p:sldId id="2142532418" r:id="rId48"/>
    <p:sldId id="263" r:id="rId49"/>
    <p:sldId id="268" r:id="rId50"/>
    <p:sldId id="350" r:id="rId51"/>
    <p:sldId id="270" r:id="rId52"/>
    <p:sldId id="271" r:id="rId53"/>
    <p:sldId id="272" r:id="rId54"/>
    <p:sldId id="2142532419" r:id="rId55"/>
    <p:sldId id="275" r:id="rId56"/>
    <p:sldId id="2142532420" r:id="rId57"/>
    <p:sldId id="279" r:id="rId58"/>
    <p:sldId id="284" r:id="rId59"/>
    <p:sldId id="285" r:id="rId60"/>
    <p:sldId id="287" r:id="rId61"/>
    <p:sldId id="365" r:id="rId62"/>
    <p:sldId id="289" r:id="rId63"/>
    <p:sldId id="291" r:id="rId64"/>
    <p:sldId id="293" r:id="rId65"/>
    <p:sldId id="292" r:id="rId66"/>
    <p:sldId id="294" r:id="rId67"/>
    <p:sldId id="295" r:id="rId68"/>
    <p:sldId id="2142532421" r:id="rId69"/>
    <p:sldId id="301" r:id="rId70"/>
    <p:sldId id="302" r:id="rId71"/>
    <p:sldId id="337" r:id="rId72"/>
    <p:sldId id="2142532422" r:id="rId73"/>
    <p:sldId id="305" r:id="rId74"/>
    <p:sldId id="338" r:id="rId75"/>
    <p:sldId id="306" r:id="rId76"/>
    <p:sldId id="339" r:id="rId77"/>
    <p:sldId id="340" r:id="rId78"/>
    <p:sldId id="2142532423" r:id="rId79"/>
    <p:sldId id="2142532424" r:id="rId80"/>
    <p:sldId id="2142532380" r:id="rId81"/>
    <p:sldId id="2142532379" r:id="rId82"/>
    <p:sldId id="2142532426" r:id="rId83"/>
    <p:sldId id="2142532427" r:id="rId84"/>
    <p:sldId id="2142532431" r:id="rId85"/>
    <p:sldId id="2142532425" r:id="rId86"/>
    <p:sldId id="1198" r:id="rId87"/>
    <p:sldId id="1203" r:id="rId88"/>
    <p:sldId id="1204" r:id="rId89"/>
    <p:sldId id="1199" r:id="rId90"/>
    <p:sldId id="1200" r:id="rId91"/>
    <p:sldId id="1213" r:id="rId9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8"/>
    <p:restoredTop sz="97193"/>
  </p:normalViewPr>
  <p:slideViewPr>
    <p:cSldViewPr snapToObjects="1">
      <p:cViewPr varScale="1">
        <p:scale>
          <a:sx n="180" d="100"/>
          <a:sy n="180" d="100"/>
        </p:scale>
        <p:origin x="192" y="3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presProps" Target="presProps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68D50FF3-548E-49DD-BF1B-5A9FCEB953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993EA4-DB1C-4EB9-9D70-917687058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0225422-21CC-4388-95E7-E7F6FAD9A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550AD905-B675-4756-A7AC-ED64B5BA4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9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976FFAED-2FF8-4D66-B01E-6292648A66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666C75-7846-4C8C-B05F-FF2B1C433BE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9CAF5A83-C0E8-4D27-B0D7-392C313057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24F80F9-AD06-4E60-A7ED-149E7D0CD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55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706DAE9B-72C6-4AB5-AA81-FA49D8E22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CC47F2-2D23-40BE-ADC6-8BAB13C1490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B075ECB-C588-48CB-B818-C27F2601E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FC78AF38-A0FE-4A09-B2EA-FB2B302F2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DEDE7-0801-37E8-2C48-D3B631523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FC206DC0-7051-8E06-59BF-1647C37B3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06D58AA8-1E45-530E-C833-F40D28CD10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180BD766-AD61-6843-8B47-5E2CBE7046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880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3EA2DE12-3966-42F4-825C-304D4A5968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5D329-9067-4A68-83D9-F2B6AA710B5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FAF448C-72F2-46A5-8C6E-66D2A5F53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9715321E-645F-46AB-9996-6CBC59F57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63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0482B077-D458-4FAC-995C-47505007E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F4EA6E-0710-4E84-95DF-D2F7F14407F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F76E0DE-7A3D-4C30-9200-FDB79EFF1C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AAE32D91-65FE-4C77-B074-192065936B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824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5EDC827-0433-46FF-B248-60E96271A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B863BD-6C88-466F-A19A-986007653AA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7387C7FB-DD1F-4E99-9C0A-63A2749AE2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DF103F8-7FCF-4290-8AB5-759361F74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15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7FEDDF69-B610-4B11-8A0E-54A5217207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30FA4C-C655-450B-AD05-7D37AAEEDC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7505CEAF-F107-421E-A856-D52EE66E07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A1FEEEF4-2A52-4BEE-BE00-E58412128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616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4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8E542-5471-B0B2-DEEC-921F66F0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70089FC6-56DF-F57C-57B1-A3AED3712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2C149A1C-26AA-C65F-6F22-BC721E77D3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90A353FF-0DEC-7570-DEE4-06C6F94D9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54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6A61727-5893-4388-9008-C2143E22B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81E613-5591-4D23-A0A6-D6157730738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8BFB265-E11E-47B2-BE6B-C8A9F6A3E1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62FBC9D-FE5C-4325-9C3D-F324D70AD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548085A-D25E-4939-827D-300A7A3392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029481-F7C6-4D7E-8CCD-B0BD4343132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1124E80-D0DC-4932-B542-DFB399744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66882AB-D16E-4B3F-A02D-193DE371D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E17B393-09EE-42C6-A794-9E1A41A497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90ED3-6162-407E-8955-73C5104A02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5DAEE99-CE43-408C-877F-41745DB239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D60ADDD-A532-4486-9CBB-71BEDF5B0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B95BF98-7E43-4891-90E1-9BAA59B9C3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56A9B6-8725-447A-9321-4854013A78C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DC555F4-958C-4FD7-9960-339F2A059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B175AFF-3A9E-4C16-BE72-C67C1E34A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37064-6394-FB59-307D-CA7F10800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0F7F770C-D7FC-E527-6B92-90D89DA03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A5833863-0552-9A23-4FA2-4205614BDB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8A042577-679E-FEEC-49DE-EBBDABFE0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324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5192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431BE85-134C-45C2-841D-83F2DF7DEB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69180C-7763-4278-9D11-7BC6EC1EC51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BA0B7EA-541F-493F-AD5E-6A7E36288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0C7B06E-F917-45BD-A079-6C73087A5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3D5E6-1173-0CBB-9C03-AEEB46B0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698005F1-5AE3-6FC7-6CBC-C530B4C0E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822A5800-0881-CEA8-B983-782630BD04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C8F9D1DE-C641-D9F6-5AA4-183866ABE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412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88F6301-714C-4FE8-91A7-DFAF60BA9F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1E2AE-1C39-46EC-B503-AA16A34FF47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78E4A80F-EA86-483A-9CCF-9DEFC2C5BC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486AFF1-D1FF-48A8-93A6-6BA573FA0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96810-8BAD-97F7-FF17-BADCBEFA9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84DD705D-28B4-12A9-3463-405E47937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02A43DD8-3162-02AE-74BD-F805331FE3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9A47C0E3-DD14-6506-9F69-E1DE3E825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457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0B097C5-D41A-489F-BD28-B47D5FC64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6EDCCF-D6B5-458B-A937-6F50AC02D76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4B0AB2B-B914-46AE-945B-4F2A25973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C47C0904-AD6D-4E15-8AE5-8A8E9C822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D2038342-6288-4651-9671-9D89FA2AE4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602458-8836-4AD1-87A4-E1AAEB3E336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D5E2B09-55A3-403F-BD5D-6EECB59583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307FE91-BCEE-4B69-8A93-00729E07F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F2F1CBD7-8837-4FFA-9E6E-4349DD3C6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308957-54A5-4376-9A4F-A60FE6483F7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CC7B13C-5BC4-425A-AD43-DC98560C86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D995C5-919A-47D2-B5B1-A305E128C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04C020A-81DD-4F0E-9E1E-11E9EFBB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51C2DE-767C-41B7-9020-9E12854B337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5D1FDE96-53BB-40AB-A363-C3E2527FD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5DBAFAE-DC9F-4DE5-8A89-6D3291897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3ECC9BF4-EEC8-47FC-B870-5C9260A27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0FCA9-0AFE-43A5-B670-BA67FF0B643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BDF1AAE9-CC1A-4AE4-BF11-36BB06A0B7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00FF708-9969-45FD-835E-508CFA1A8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931E4-941C-0820-1F84-B285C2BE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93047853-4892-9627-7CBC-408BCEEB4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68A780BA-30B2-9B9C-50B5-B4D3B199CD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530664DB-77A8-75A1-A8B9-BA83A208F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230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24C0E946-5AD3-45F8-ACED-33EBCE4BF1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C1C478-0C20-4F9F-8BF1-079F4453B4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D3F2765-981A-499E-95AC-CF3808A73C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41FBC5B-83A2-4A9A-A1B0-28128EFEA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6782D-CBD8-CAF0-1EAE-C7ADA82D0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C6E658B7-E8E5-6742-6119-113633F21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4B13A302-5F69-EC8A-6FE1-202507402D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6E30F5A8-F68A-E356-45F0-8EBD66C7A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25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F14EB24E-1992-449A-AD28-FF477E1F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E36D8E-1942-4B6F-B492-DC8CBE44093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FD7109D-2297-4F46-9A8F-16F23C6FA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3074D6-C005-48DF-B89D-3BD9BDA79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F949F206-950D-48E9-A149-D64511CA3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8B398B-457E-4D99-B1F7-A3F80D27FC0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D0B54FF7-6A74-49C7-BED8-B43DFD708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F36A1EB-50EB-4DF7-BA49-AB53A8263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D2A7D-42D7-6D4D-C77E-F9C1A1B2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3B5AB0D1-E864-2D19-F563-783683FB0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60992899-B6EE-CA71-57F5-CA1362BB9F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F7006244-9629-7E78-B7E4-03539A6A3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4972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C51CAF2-9CEA-43E4-9F13-33B481615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FA7D35-4712-41D8-B665-A94477D3543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E9F84F8-5007-4AFA-B1CA-32DECFCA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C503CC5-3C73-48F3-94C8-DD3EE462B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73E5832-2ABE-4BFE-BB50-28F915EA88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B8EA5F-502C-43A9-830F-42CE989F462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902172E-A11B-4483-A0E5-C19110049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621418C-DB3C-4B2B-8C64-6143806C6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556A1349-140A-4CD0-8290-0C85EC64B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8B150-66F0-48B2-8723-F0B4B4E21AD8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DC72631A-11CF-4A9F-9276-90C504DE0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C41B2CCA-6AB4-45BC-A730-EE771BA6C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130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02A0F754-33C5-4C0A-B518-576CF71D4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CA34F9-AEED-4B4E-B7D2-FBF59CD7A9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C6D0380-CE7D-4DCC-A871-D153A3DC6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6D12600-61F5-4F10-A72D-B27075AD7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A579BEF-3A24-4B50-889B-A595EFD45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463BFB-5BAE-446A-BC00-D651D93EA26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3F9ACA6-3F1E-4CEC-B741-656C2F9A51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459FC99F-9019-4083-A1D8-FA9D7FC91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51F700A-7B2B-4836-88B1-F9CACD8E5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2A4DCB-5A1D-4D5C-82F2-DF14D924F19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B231B14-6D7F-47FC-8278-5EDCD36CE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5287FC9-2084-42BE-9146-A9C0EAD44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0661E089-8628-442E-ACBE-9D54FD07AA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E82FC5-DED1-4F9E-A1AD-02661FDD5AA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349231C-8B31-41F8-897F-ABC2DFA65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B9608B6-72A7-4DBD-9892-0B4739201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916D6A6B-3D6A-4502-86D4-1C5C10FE9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F64DF-0F73-4F11-A473-987EDFB7EBD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489731F-BC84-422E-B581-3B4768EC5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3066965-8C02-4467-BCC4-3BB0E0A02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36A39A31-1CC5-4EEF-B14A-A3A647425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DAD197-26E9-4498-9B31-5B905F4B37D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6C85EC2-1C14-4D55-8F48-98B0119F30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B5456B7D-F458-49BC-BEE4-37E1A290D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DB63-54B9-1E59-1E2C-B6C1CDEE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E70CF6F0-3721-D299-AE5E-BCC974609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518A89F1-FE67-A598-F81E-6B45724552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B1AE1776-6141-82AD-271A-19C677E1F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3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00D02-FA53-897A-1A87-7FC83A294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DE0AE3A5-A8B3-6558-54C9-916208C3F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E85AC769-4CFC-0533-B31E-532E20DF55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CA6ED964-7C88-E848-7770-DF6490F37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1616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FE7339-DC65-49D2-A655-B3EDFE070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77F1E5-9A6B-46E3-9126-D4752AF9E70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F888EA74-F32C-4E49-A95D-3091B2086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AD886AE4-BDE3-40CF-A981-1D1FE4BAA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6EA7C32-3CD6-4A7B-8313-39AF8B8470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7758C1-1925-4887-847D-E1170C9BEA4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3526EB3-5356-43D9-9E8E-C62C6257E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71B7110A-8059-4AF8-9431-3AF6F8F33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F794B59E-23F9-4AF1-87EC-4AAEF380C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D636F-715A-4B25-A681-97DEEED8DD2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1F8D85A2-D5DE-4B5C-842A-4ED3B9385D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ADE88C13-5FDC-4080-B024-79E0712BC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4B1DB-0543-6896-FD5E-2352384A5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C83A235D-C3CF-BB14-B451-7626F71F6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0B518834-26DF-1AD7-12A8-3354D7B33A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79CCF0FF-F6C8-9F97-D55C-B009A873E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9746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A9C31A9A-21DA-4EBE-B19A-8621513DC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D8CD4-9F16-4E96-8301-190BFE22429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4E27E3FF-FE69-461B-A41B-ED037C499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396EEB19-736D-49D7-907E-7285BCB7C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11A0C94-7116-4D9F-B032-0B7D5CAEF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087AEF-BCD3-4E14-90AC-36F21F61B7CD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A1EACEC-D3BA-440B-B162-960DEBF63F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65FC041A-1CDA-4E0D-899C-36B41A2D1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EB4A74A6-6BAE-48D5-887A-08ECE2B9D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CF5737-26BD-43D3-AD5F-CA57BF00685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1A2D4F9E-523D-4D83-9CCA-0A0A3EDC3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C17232C-71C3-4C8F-94CC-B46F85BCC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9537D33B-516E-4E1D-8155-1BB8818AF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C4ADFA-7B9A-45C2-ACE0-D65735EC089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D97AD53-BD51-4766-B4CC-07042C973C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1F53E999-D5D9-4EE0-BF00-9FF2703BF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42110E80-B291-467E-B6C9-4151025D1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694927-76E6-4EA2-BC0D-83CC70E039B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263D960F-547C-4311-9DFB-F0B9B7184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B4D7C663-09D8-4E58-BD41-5E440BEEA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B5C17-0966-730C-E37B-805C2452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6BD6940D-135B-2D77-4278-29B14D24C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15309FFE-BE68-9EAA-AE72-0FDFD5581E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96B2EABA-D91E-A841-267E-68B775719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348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F5A7988B-18A6-4E89-B7A3-02CD5A8BA5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D13F24-5BFF-454F-A8F8-2726B16156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93A39C31-73EB-4715-B4B8-68D4B837F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85F3768-7479-497E-B124-A7E267648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957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7BFC0-9C4D-F972-8188-37A8B25BD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9BC999EB-51CC-DCF3-744A-5B57A383B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84B225D1-C3B0-AA78-5CC7-90207F53E5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CD71EE10-226A-707F-9BEE-09DBAD8B25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948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30A3F-3B56-393E-2E59-4791C5B0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4CD18750-991F-DC7D-E069-80E160635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08BF72CF-0421-CD66-E91F-6B483F53C6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13E023B0-944A-A216-5A03-4E5B2A844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79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513A-110D-CAC5-DE56-BE6D06A3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D65FD1AB-21B8-4B3B-F4A3-E7AE42DE5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942B3273-E9D0-97B4-ACF8-04303EAFCF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4F5B9659-B998-4A53-054F-F9360E540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268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1DBA71E5-18EF-43E7-93DD-CA6F880BF7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DC68A-4FDB-4EB8-B0A0-36C89B51C9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EFA33CB-C944-4E9D-B3A5-D032771D16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C2307F3D-2E4B-472D-8C41-D1FFB2107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73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3D93A8BB-72D5-40E9-B777-4CC9355B40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DFC39-5922-4703-9593-C8F5779194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8CCF976-4F51-4193-AF19-DEA748741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6FF947C-4F92-49A0-8338-0BEA886FA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38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7498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783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473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06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853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7206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911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FE4AA2B4-1FA6-4C6A-BBB5-ECD85F1DB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D1855DD-42F7-4673-8C8A-FABC1C3C1B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AC49C3D8-E326-414D-BA9C-243E694C01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-4156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143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SzPct val="120000"/>
              <a:buFont typeface="Wingdings" panose="05000000000000000000" pitchFamily="2" charset="2"/>
              <a:buChar char="§"/>
              <a:defRPr/>
            </a:lvl1pPr>
            <a:lvl2pPr marL="600075" indent="-257175">
              <a:buSzPct val="110000"/>
              <a:buFont typeface="Arial" panose="020B0604020202020204" pitchFamily="34" charset="0"/>
              <a:buChar char="•"/>
              <a:defRPr/>
            </a:lvl2pPr>
            <a:lvl3pPr marL="814388" indent="-171450">
              <a:buFont typeface="Wingdings" panose="05000000000000000000" pitchFamily="2" charset="2"/>
              <a:buChar char="§"/>
              <a:defRPr/>
            </a:lvl3pPr>
            <a:lvl4pPr marL="1071563" indent="-171450">
              <a:buFont typeface="Arial" panose="020B0604020202020204" pitchFamily="34" charset="0"/>
              <a:buChar char="•"/>
              <a:defRPr/>
            </a:lvl4pPr>
            <a:lvl5pPr marL="1328738" indent="-1714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2AF77-2F8F-413B-811B-93BB032E72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70663" y="4692899"/>
            <a:ext cx="19050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84508-4F00-4F0B-AACD-78A429CB4E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256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E12E5A-52A0-49A3-90D9-67F6A8904E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D96D1-8274-4B5D-8DFC-F883A6F146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26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9F38EDD-F66A-45D6-8FD3-616B47D509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FD2D0-2B20-464D-B9A5-A4F8EFBB30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10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9AEAD15-CC4E-4DDB-BCB4-BFD6B09414E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2850B-7953-43C3-84E7-6C4CDDE344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641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6290DBB-0BCD-459F-8E4F-FA120878EA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89094-62D5-4D43-96BD-D3CB3B012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95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EF0AAB0-38F5-434C-B2C0-AABEF56E6D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0F6F2-DE47-4EBC-8416-864F9C93A5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15135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19F498-DC72-46C9-809D-A3E9B9733C9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C50A1-0700-4943-9F0D-0C1C7AD36C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8247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A3BEA6-AB75-48BD-9865-B5CCFF6E47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02FA7-47FF-4F4C-9EE7-33C697A22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459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59350B-1AE9-4A98-9789-0A3801BD2D0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A592D-06D1-4335-9885-C76101E982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06411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28524-8AC4-4458-AAD1-C4223972BC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5E8B3-FD31-41B6-9315-34F8ECD716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6543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F6940A-5EB3-4E43-837D-85F46C6F6D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4979C-6AB0-44D1-9772-4F19E45F10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28314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288389377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 sz="21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5B23C462-273B-47CE-B464-FA0DEA18F6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120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2" y="826873"/>
            <a:ext cx="8014277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1BFAE-C44B-49AE-8C45-A7AABAAB5FE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597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BE0E1-96FA-42C8-A339-7F81B98D39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3937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952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3997-F532-4D5B-B2F3-9E05A41D49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9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49892-EB20-4383-9D6A-6D1ED2147F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6676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71689-3C51-413B-9388-DDBA7E74E1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4205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D7985-991B-46C7-A32A-6942E2DB11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35306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9FD90-85FD-43B3-9F6B-6E3DF5251A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4313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8238-A850-4F7F-9FB2-C7F3ED51152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51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75237-B0F8-4D27-B8AA-EA0E8F7832E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2838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4616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9533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BECEEC-3BC9-4D4E-99DA-2E5AA45784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5802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9347614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08148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5473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446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3181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07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2699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41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11/12/24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855358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757595642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991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W4111-02024F-9-Module-II(3)-</a:t>
            </a:r>
            <a:r>
              <a:rPr lang="en-US" altLang="en-US" sz="1050" b="1" dirty="0" err="1">
                <a:solidFill>
                  <a:schemeClr val="bg1"/>
                </a:solidFill>
              </a:rPr>
              <a:t>NoSql</a:t>
            </a:r>
            <a:r>
              <a:rPr lang="en-US" altLang="en-US" sz="1050" b="1" dirty="0">
                <a:solidFill>
                  <a:schemeClr val="bg1"/>
                </a:solidFill>
              </a:rPr>
              <a:t>(3)</a:t>
            </a:r>
            <a:r>
              <a:rPr lang="en-US" altLang="en-US" sz="1050" i="1" dirty="0">
                <a:solidFill>
                  <a:schemeClr val="bg1"/>
                </a:solidFill>
              </a:rPr>
              <a:t>	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621" r:id="rId8"/>
    <p:sldLayoutId id="2147493622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 - </a:t>
            </a:r>
            <a:r>
              <a:rPr lang="en-US" altLang="en-US" sz="1050" i="1" dirty="0">
                <a:solidFill>
                  <a:schemeClr val="bg1"/>
                </a:solidFill>
              </a:rPr>
              <a:t>Lecture 9: Module II (2), NoSQL (2)	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53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  <p:sldLayoutId id="2147493599" r:id="rId2"/>
    <p:sldLayoutId id="2147493600" r:id="rId3"/>
    <p:sldLayoutId id="2147493601" r:id="rId4"/>
    <p:sldLayoutId id="2147493602" r:id="rId5"/>
    <p:sldLayoutId id="2147493603" r:id="rId6"/>
    <p:sldLayoutId id="2147493604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48A0A33-DAF4-4E01-9EFC-4F1B17F7A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59FFB63-CDCC-491F-AF2C-DD10F76023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13.</a:t>
            </a:r>
            <a:fld id="{465E19B2-DA7E-4A4D-A955-3117C9F14C62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70B0BAF4-3624-4F5B-83AF-93EB8F0247B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9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-5777" y="6235"/>
            <a:ext cx="799066" cy="7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65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7" r:id="rId1"/>
    <p:sldLayoutId id="2147493608" r:id="rId2"/>
    <p:sldLayoutId id="2147493609" r:id="rId3"/>
    <p:sldLayoutId id="2147493610" r:id="rId4"/>
    <p:sldLayoutId id="2147493611" r:id="rId5"/>
    <p:sldLayoutId id="2147493612" r:id="rId6"/>
    <p:sldLayoutId id="2147493613" r:id="rId7"/>
    <p:sldLayoutId id="2147493614" r:id="rId8"/>
    <p:sldLayoutId id="2147493615" r:id="rId9"/>
    <p:sldLayoutId id="2147493616" r:id="rId10"/>
    <p:sldLayoutId id="2147493617" r:id="rId11"/>
    <p:sldLayoutId id="2147493618" r:id="rId12"/>
    <p:sldLayoutId id="214749362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15.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C51EB6E8-DB40-47B3-A1ED-7368CB8F4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2304" y="1"/>
            <a:ext cx="812084" cy="7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20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3" r:id="rId1"/>
    <p:sldLayoutId id="2147493634" r:id="rId2"/>
    <p:sldLayoutId id="2147493635" r:id="rId3"/>
    <p:sldLayoutId id="2147493636" r:id="rId4"/>
    <p:sldLayoutId id="2147493637" r:id="rId5"/>
    <p:sldLayoutId id="2147493638" r:id="rId6"/>
    <p:sldLayoutId id="2147493639" r:id="rId7"/>
    <p:sldLayoutId id="2147493640" r:id="rId8"/>
    <p:sldLayoutId id="2147493641" r:id="rId9"/>
    <p:sldLayoutId id="2147493642" r:id="rId10"/>
    <p:sldLayoutId id="2147493643" r:id="rId11"/>
    <p:sldLayoutId id="2147493644" r:id="rId12"/>
    <p:sldLayoutId id="2147493645" r:id="rId13"/>
    <p:sldLayoutId id="2147493646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(F23): </a:t>
            </a:r>
            <a:r>
              <a:rPr lang="en-US" altLang="en-US" sz="900" i="1" dirty="0">
                <a:solidFill>
                  <a:schemeClr val="bg1"/>
                </a:solidFill>
              </a:rPr>
              <a:t>Lecture 6: ER, Relational, SQL V, Applications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7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8" r:id="rId1"/>
    <p:sldLayoutId id="2147493649" r:id="rId2"/>
    <p:sldLayoutId id="2147493650" r:id="rId3"/>
    <p:sldLayoutId id="2147493651" r:id="rId4"/>
    <p:sldLayoutId id="2147493652" r:id="rId5"/>
    <p:sldLayoutId id="2147493653" r:id="rId6"/>
    <p:sldLayoutId id="2147493654" r:id="rId7"/>
    <p:sldLayoutId id="2147493655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DSA/AV/Development/hashAV.html" TargetMode="External"/><Relationship Id="rId2" Type="http://schemas.openxmlformats.org/officeDocument/2006/relationships/hyperlink" Target="http://iswsa.acm.org/mphf/openDSAPerfectHashAnimation/perfectHashAV.html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5.emf"/><Relationship Id="rId4" Type="http://schemas.openxmlformats.org/officeDocument/2006/relationships/image" Target="../media/image24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1/f23_imdb_clean/name_basics?deathYear=2023&amp;birthyear=1960" TargetMode="External"/><Relationship Id="rId2" Type="http://schemas.openxmlformats.org/officeDocument/2006/relationships/hyperlink" Target="http://localhost:5001/f23_imdb_clean/name_basics/nm0000158" TargetMode="Externa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1" y="438150"/>
            <a:ext cx="914399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/>
              <a:t>W4111 – Introduction to Databases</a:t>
            </a:r>
            <a:br>
              <a:rPr lang="en-US" altLang="en-US" sz="3200" i="1" dirty="0"/>
            </a:br>
            <a:r>
              <a:rPr lang="en-US" altLang="en-US" sz="3200" i="1" dirty="0"/>
              <a:t>Lecture 9: Module II (3), NoSQL (3)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C9F5-560B-6506-D14A-1FF01AF90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B3C34CDA-F325-6661-CEEA-53BAA03F2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1A59AD-E148-CB17-6074-C009E4620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9D7DB005-F09E-7D6A-FCE1-89FB230EA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A7E3AA11-34D9-46CE-E3C6-36724CB5E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B+ Tree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0372480-7B61-7ED4-E7FE-50AD35786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559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2A0A4B5-93E8-4A46-9ABB-B723A76A3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Example of B</a:t>
            </a:r>
            <a:r>
              <a:rPr lang="en-US" altLang="en-US" baseline="30000">
                <a:effectLst/>
              </a:rPr>
              <a:t>+</a:t>
            </a:r>
            <a:r>
              <a:rPr lang="en-US" altLang="en-US">
                <a:effectLst/>
              </a:rPr>
              <a:t>-Tree</a:t>
            </a:r>
          </a:p>
        </p:txBody>
      </p:sp>
      <p:cxnSp>
        <p:nvCxnSpPr>
          <p:cNvPr id="39939" name="Straight Connector 2">
            <a:extLst>
              <a:ext uri="{FF2B5EF4-FFF2-40B4-BE49-F238E27FC236}">
                <a16:creationId xmlns:a16="http://schemas.microsoft.com/office/drawing/2014/main" id="{BC2EC05F-0D0B-4482-9874-0FF50420CF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93119" y="4269581"/>
            <a:ext cx="3512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0" name="Straight Connector 4">
            <a:extLst>
              <a:ext uri="{FF2B5EF4-FFF2-40B4-BE49-F238E27FC236}">
                <a16:creationId xmlns:a16="http://schemas.microsoft.com/office/drawing/2014/main" id="{933E215A-0801-419F-B5A4-24B70097A42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95500" y="2246710"/>
            <a:ext cx="14288" cy="2014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9941" name="Group 11">
            <a:extLst>
              <a:ext uri="{FF2B5EF4-FFF2-40B4-BE49-F238E27FC236}">
                <a16:creationId xmlns:a16="http://schemas.microsoft.com/office/drawing/2014/main" id="{EF92FA19-AB38-4BA7-99E1-186F98390EB1}"/>
              </a:ext>
            </a:extLst>
          </p:cNvPr>
          <p:cNvGrpSpPr>
            <a:grpSpLocks/>
          </p:cNvGrpSpPr>
          <p:nvPr/>
        </p:nvGrpSpPr>
        <p:grpSpPr bwMode="auto">
          <a:xfrm>
            <a:off x="1248967" y="882254"/>
            <a:ext cx="6668690" cy="3773090"/>
            <a:chOff x="141288" y="1176338"/>
            <a:chExt cx="8891587" cy="5030787"/>
          </a:xfrm>
        </p:grpSpPr>
        <p:pic>
          <p:nvPicPr>
            <p:cNvPr id="39942" name="Picture 5">
              <a:extLst>
                <a:ext uri="{FF2B5EF4-FFF2-40B4-BE49-F238E27FC236}">
                  <a16:creationId xmlns:a16="http://schemas.microsoft.com/office/drawing/2014/main" id="{D1B731C9-62E9-453D-8BC8-11CED13F8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88" y="1176338"/>
              <a:ext cx="8891587" cy="5030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3" name="Rectangle 10">
              <a:extLst>
                <a:ext uri="{FF2B5EF4-FFF2-40B4-BE49-F238E27FC236}">
                  <a16:creationId xmlns:a16="http://schemas.microsoft.com/office/drawing/2014/main" id="{DB162ECD-DB94-4A27-B11D-FEFC23CCB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609" y="3051960"/>
              <a:ext cx="64794" cy="2241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Monotype Sorts" pitchFamily="-65" charset="2"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9944" name="Rectangle 13">
              <a:extLst>
                <a:ext uri="{FF2B5EF4-FFF2-40B4-BE49-F238E27FC236}">
                  <a16:creationId xmlns:a16="http://schemas.microsoft.com/office/drawing/2014/main" id="{6E563E24-5E98-4177-9D3D-31217A7F2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717" y="5315675"/>
              <a:ext cx="100548" cy="3688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Monotype Sorts" pitchFamily="-65" charset="2"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142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>
            <a:extLst>
              <a:ext uri="{FF2B5EF4-FFF2-40B4-BE49-F238E27FC236}">
                <a16:creationId xmlns:a16="http://schemas.microsoft.com/office/drawing/2014/main" id="{07CFB251-EA2C-47DA-B685-A75D8DCDB4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Index Files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D53499C-F106-46F2-BF14-D21BEF327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3791" y="1189431"/>
            <a:ext cx="5435203" cy="3183731"/>
          </a:xfrm>
        </p:spPr>
        <p:txBody>
          <a:bodyPr/>
          <a:lstStyle/>
          <a:p>
            <a:r>
              <a:rPr lang="en-US" altLang="en-US" dirty="0"/>
              <a:t>All paths from root to leaf are of the same length</a:t>
            </a:r>
          </a:p>
          <a:p>
            <a:r>
              <a:rPr lang="en-US" altLang="en-US" dirty="0"/>
              <a:t>Each node that is not a root or a leaf has between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i="1" dirty="0"/>
              <a:t>n</a:t>
            </a:r>
            <a:r>
              <a:rPr lang="en-US" altLang="en-US" dirty="0"/>
              <a:t>/2</a:t>
            </a:r>
            <a:r>
              <a:rPr lang="en-US" altLang="en-US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and </a:t>
            </a:r>
            <a:r>
              <a:rPr lang="en-US" altLang="en-US" i="1" dirty="0"/>
              <a:t>n</a:t>
            </a:r>
            <a:r>
              <a:rPr lang="en-US" altLang="en-US" dirty="0"/>
              <a:t> children.</a:t>
            </a:r>
          </a:p>
          <a:p>
            <a:r>
              <a:rPr lang="en-US" altLang="en-US" dirty="0"/>
              <a:t>A leaf node has between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–1)/2</a:t>
            </a:r>
            <a:r>
              <a:rPr lang="en-US" altLang="en-US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and </a:t>
            </a:r>
            <a:r>
              <a:rPr lang="en-US" altLang="en-US" i="1" dirty="0"/>
              <a:t>n</a:t>
            </a:r>
            <a:r>
              <a:rPr lang="en-US" altLang="en-US" dirty="0"/>
              <a:t>–1 values</a:t>
            </a:r>
          </a:p>
          <a:p>
            <a:r>
              <a:rPr lang="en-US" altLang="en-US" dirty="0"/>
              <a:t>Special cases: </a:t>
            </a:r>
          </a:p>
          <a:p>
            <a:pPr lvl="1"/>
            <a:r>
              <a:rPr lang="en-US" altLang="en-US" dirty="0"/>
              <a:t>If the root is not a leaf, it has at least 2 children.</a:t>
            </a:r>
          </a:p>
          <a:p>
            <a:pPr lvl="1"/>
            <a:r>
              <a:rPr lang="en-US" altLang="en-US" dirty="0"/>
              <a:t>If the root is a leaf (that is, there are no other nodes in the tree), it can have between 0 and (</a:t>
            </a:r>
            <a:r>
              <a:rPr lang="en-US" altLang="en-US" i="1" dirty="0"/>
              <a:t>n</a:t>
            </a:r>
            <a:r>
              <a:rPr lang="en-US" altLang="en-US" dirty="0"/>
              <a:t>–1) values.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50EC1053-5CAA-4B1C-B11A-D206AA519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791" y="857046"/>
            <a:ext cx="4953000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 B</a:t>
            </a:r>
            <a:r>
              <a:rPr kumimoji="0" lang="en-US" altLang="en-US" sz="1275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+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-tree is a rooted tree satisfying the following properties:</a:t>
            </a:r>
          </a:p>
        </p:txBody>
      </p:sp>
    </p:spTree>
    <p:extLst>
      <p:ext uri="{BB962C8B-B14F-4D97-AF65-F5344CB8AC3E}">
        <p14:creationId xmlns:p14="http://schemas.microsoft.com/office/powerpoint/2010/main" val="95457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>
            <a:extLst>
              <a:ext uri="{FF2B5EF4-FFF2-40B4-BE49-F238E27FC236}">
                <a16:creationId xmlns:a16="http://schemas.microsoft.com/office/drawing/2014/main" id="{68085FC6-4A92-4F65-BAF7-E4906F989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Node Structure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E2DF636-C20B-414E-A588-A610771C9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00747"/>
            <a:ext cx="5809790" cy="3947602"/>
          </a:xfrm>
        </p:spPr>
        <p:txBody>
          <a:bodyPr/>
          <a:lstStyle/>
          <a:p>
            <a:pPr>
              <a:tabLst>
                <a:tab pos="1241822" algn="l"/>
              </a:tabLst>
            </a:pPr>
            <a:r>
              <a:rPr lang="en-US" altLang="en-US" dirty="0"/>
              <a:t>Typical node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lvl="1">
              <a:tabLst>
                <a:tab pos="1241822" algn="l"/>
              </a:tabLst>
            </a:pPr>
            <a:r>
              <a:rPr lang="en-US" altLang="en-US" dirty="0"/>
              <a:t>K</a:t>
            </a:r>
            <a:r>
              <a:rPr lang="en-US" altLang="en-US" baseline="-25000" dirty="0"/>
              <a:t>i</a:t>
            </a:r>
            <a:r>
              <a:rPr lang="en-US" altLang="en-US" dirty="0"/>
              <a:t> are the search-key values </a:t>
            </a:r>
          </a:p>
          <a:p>
            <a:pPr lvl="1">
              <a:tabLst>
                <a:tab pos="1241822" algn="l"/>
              </a:tabLst>
            </a:pPr>
            <a:r>
              <a:rPr lang="en-US" altLang="en-US" dirty="0"/>
              <a:t>P</a:t>
            </a:r>
            <a:r>
              <a:rPr lang="en-US" altLang="en-US" baseline="-25000" dirty="0"/>
              <a:t>i</a:t>
            </a:r>
            <a:r>
              <a:rPr lang="en-US" altLang="en-US" dirty="0"/>
              <a:t> are pointers to children (for non-leaf nodes) or pointers to records or buckets of records (for leaf nodes).</a:t>
            </a:r>
          </a:p>
          <a:p>
            <a:pPr>
              <a:tabLst>
                <a:tab pos="1241822" algn="l"/>
              </a:tabLst>
            </a:pPr>
            <a:r>
              <a:rPr lang="en-US" altLang="en-US" dirty="0"/>
              <a:t>The search-keys in a node are ordered </a:t>
            </a:r>
          </a:p>
          <a:p>
            <a:pPr>
              <a:buNone/>
              <a:tabLst>
                <a:tab pos="1241822" algn="l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K</a:t>
            </a:r>
            <a:r>
              <a:rPr lang="en-US" altLang="en-US" baseline="-25000" dirty="0"/>
              <a:t>1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baseline="-25000" dirty="0"/>
              <a:t>2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baseline="-25000" dirty="0"/>
              <a:t>3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. . .</a:t>
            </a:r>
            <a:r>
              <a:rPr lang="en-US" altLang="en-US" baseline="-25000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n</a:t>
            </a:r>
            <a:r>
              <a:rPr lang="en-US" altLang="en-US" i="1" baseline="-25000" dirty="0"/>
              <a:t>–</a:t>
            </a:r>
            <a:r>
              <a:rPr lang="en-US" altLang="en-US" baseline="-25000" dirty="0"/>
              <a:t>1</a:t>
            </a:r>
          </a:p>
          <a:p>
            <a:pPr>
              <a:buNone/>
              <a:tabLst>
                <a:tab pos="1241822" algn="l"/>
              </a:tabLst>
            </a:pPr>
            <a:r>
              <a:rPr lang="en-US" altLang="en-US" baseline="-25000" dirty="0"/>
              <a:t>        </a:t>
            </a:r>
            <a:r>
              <a:rPr lang="en-US" altLang="en-US" dirty="0"/>
              <a:t>(Initially assume no duplicate keys, address duplicates later)</a:t>
            </a:r>
          </a:p>
          <a:p>
            <a:pPr>
              <a:buNone/>
              <a:tabLst>
                <a:tab pos="1241822" algn="l"/>
              </a:tabLst>
            </a:pPr>
            <a:endParaRPr lang="en-US" altLang="en-US" dirty="0"/>
          </a:p>
          <a:p>
            <a:pPr>
              <a:buNone/>
              <a:tabLst>
                <a:tab pos="1241822" algn="l"/>
              </a:tabLst>
            </a:pPr>
            <a:endParaRPr lang="en-US" altLang="en-US" dirty="0"/>
          </a:p>
          <a:p>
            <a:pPr>
              <a:buNone/>
              <a:tabLst>
                <a:tab pos="1241822" algn="l"/>
              </a:tabLst>
            </a:pPr>
            <a:endParaRPr lang="en-US" altLang="en-US" dirty="0"/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61F7658D-8529-4C17-B4AA-522328E48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03" y="1236048"/>
            <a:ext cx="4360068" cy="33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73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8" name="Rectangle 2">
            <a:extLst>
              <a:ext uri="{FF2B5EF4-FFF2-40B4-BE49-F238E27FC236}">
                <a16:creationId xmlns:a16="http://schemas.microsoft.com/office/drawing/2014/main" id="{30825248-ECF3-42B1-B321-CDFB41005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Leaf Nodes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3B428D0-E1FF-4080-8E20-A5CE39542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5535" y="1191816"/>
            <a:ext cx="5950432" cy="3657600"/>
          </a:xfrm>
        </p:spPr>
        <p:txBody>
          <a:bodyPr/>
          <a:lstStyle/>
          <a:p>
            <a:r>
              <a:rPr lang="en-US" altLang="en-US" dirty="0"/>
              <a:t>For </a:t>
            </a:r>
            <a:r>
              <a:rPr lang="en-US" altLang="en-US" i="1" dirty="0" err="1"/>
              <a:t>i</a:t>
            </a:r>
            <a:r>
              <a:rPr lang="en-US" altLang="en-US" dirty="0"/>
              <a:t> = 1, 2, . . ., </a:t>
            </a:r>
            <a:r>
              <a:rPr lang="en-US" altLang="en-US" i="1" dirty="0"/>
              <a:t>n–</a:t>
            </a:r>
            <a:r>
              <a:rPr lang="en-US" altLang="en-US" dirty="0"/>
              <a:t>1, pointer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dirty="0"/>
              <a:t> points to a file record with search-key value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dirty="0"/>
              <a:t>, </a:t>
            </a:r>
          </a:p>
          <a:p>
            <a:r>
              <a:rPr lang="en-US" altLang="en-US" dirty="0"/>
              <a:t>If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,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are leaf nodes and </a:t>
            </a:r>
            <a:r>
              <a:rPr lang="en-US" altLang="en-US" i="1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&lt; </a:t>
            </a:r>
            <a:r>
              <a:rPr lang="en-US" altLang="en-US" i="1" dirty="0"/>
              <a:t>j, L</a:t>
            </a:r>
            <a:r>
              <a:rPr lang="en-US" altLang="en-US" i="1" baseline="-25000" dirty="0"/>
              <a:t>i</a:t>
            </a:r>
            <a:r>
              <a:rPr lang="ja-JP" altLang="en-US" dirty="0"/>
              <a:t>’</a:t>
            </a:r>
            <a:r>
              <a:rPr lang="en-US" altLang="ja-JP" dirty="0"/>
              <a:t>s search-key values are less than or equal to </a:t>
            </a:r>
            <a:r>
              <a:rPr lang="en-US" altLang="ja-JP" i="1" dirty="0" err="1"/>
              <a:t>L</a:t>
            </a:r>
            <a:r>
              <a:rPr lang="en-US" altLang="ja-JP" i="1" baseline="-25000" dirty="0" err="1"/>
              <a:t>j</a:t>
            </a:r>
            <a:r>
              <a:rPr lang="ja-JP" altLang="en-US" dirty="0"/>
              <a:t>’</a:t>
            </a:r>
            <a:r>
              <a:rPr lang="en-US" altLang="ja-JP" dirty="0"/>
              <a:t>s search-key values</a:t>
            </a:r>
          </a:p>
          <a:p>
            <a:r>
              <a:rPr lang="en-US" altLang="en-US" i="1" dirty="0" err="1"/>
              <a:t>P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 points to next leaf node in search-key order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76855706-2897-4A1C-BB15-612E6E12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35" y="859739"/>
            <a:ext cx="2342332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Properties of a leaf node:</a:t>
            </a:r>
          </a:p>
        </p:txBody>
      </p:sp>
      <p:grpSp>
        <p:nvGrpSpPr>
          <p:cNvPr id="45061" name="Group 7">
            <a:extLst>
              <a:ext uri="{FF2B5EF4-FFF2-40B4-BE49-F238E27FC236}">
                <a16:creationId xmlns:a16="http://schemas.microsoft.com/office/drawing/2014/main" id="{0ABF95CC-E6C9-439C-8C6C-8B69BDB3EC8C}"/>
              </a:ext>
            </a:extLst>
          </p:cNvPr>
          <p:cNvGrpSpPr>
            <a:grpSpLocks/>
          </p:cNvGrpSpPr>
          <p:nvPr/>
        </p:nvGrpSpPr>
        <p:grpSpPr bwMode="auto">
          <a:xfrm>
            <a:off x="1968104" y="2289190"/>
            <a:ext cx="5629275" cy="2471738"/>
            <a:chOff x="961" y="2239"/>
            <a:chExt cx="4527" cy="1961"/>
          </a:xfrm>
        </p:grpSpPr>
        <p:pic>
          <p:nvPicPr>
            <p:cNvPr id="45062" name="Picture 8">
              <a:extLst>
                <a:ext uri="{FF2B5EF4-FFF2-40B4-BE49-F238E27FC236}">
                  <a16:creationId xmlns:a16="http://schemas.microsoft.com/office/drawing/2014/main" id="{012C4B4A-CC70-4617-8C41-85390F390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8" b="9171"/>
            <a:stretch>
              <a:fillRect/>
            </a:stretch>
          </p:blipFill>
          <p:spPr bwMode="auto">
            <a:xfrm>
              <a:off x="961" y="2537"/>
              <a:ext cx="4521" cy="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3" name="Picture 8">
              <a:extLst>
                <a:ext uri="{FF2B5EF4-FFF2-40B4-BE49-F238E27FC236}">
                  <a16:creationId xmlns:a16="http://schemas.microsoft.com/office/drawing/2014/main" id="{7BD2BFE1-0AF9-488E-85E2-AE4A1033A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744"/>
            <a:stretch>
              <a:fillRect/>
            </a:stretch>
          </p:blipFill>
          <p:spPr bwMode="auto">
            <a:xfrm>
              <a:off x="967" y="2239"/>
              <a:ext cx="4521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724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0977D842-A55D-45FB-A569-781D6F374B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Non-Leaf Nodes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22285B4-4C44-43C2-9590-DFD402152A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00747"/>
            <a:ext cx="5809790" cy="3947602"/>
          </a:xfrm>
        </p:spPr>
        <p:txBody>
          <a:bodyPr/>
          <a:lstStyle/>
          <a:p>
            <a:r>
              <a:rPr lang="en-US" altLang="en-US" dirty="0"/>
              <a:t>Non leaf nodes form a multi-level sparse index on the leaf nodes.  For a non-leaf node with </a:t>
            </a:r>
            <a:r>
              <a:rPr lang="en-US" altLang="en-US" i="1" dirty="0"/>
              <a:t>m</a:t>
            </a:r>
            <a:r>
              <a:rPr lang="en-US" altLang="en-US" dirty="0"/>
              <a:t> pointers:</a:t>
            </a:r>
          </a:p>
          <a:p>
            <a:pPr lvl="1"/>
            <a:r>
              <a:rPr lang="en-US" altLang="en-US" dirty="0"/>
              <a:t>All the search-keys in the subtree to which </a:t>
            </a:r>
            <a:r>
              <a:rPr lang="en-US" altLang="en-US" i="1" dirty="0"/>
              <a:t>P</a:t>
            </a:r>
            <a:r>
              <a:rPr lang="en-US" altLang="en-US" baseline="-25000" dirty="0"/>
              <a:t>1</a:t>
            </a:r>
            <a:r>
              <a:rPr lang="en-US" altLang="en-US" dirty="0"/>
              <a:t> points are less than </a:t>
            </a:r>
            <a:r>
              <a:rPr lang="en-US" altLang="en-US" i="1" dirty="0"/>
              <a:t>K</a:t>
            </a:r>
            <a:r>
              <a:rPr lang="en-US" altLang="en-US" baseline="-25000" dirty="0"/>
              <a:t>1 </a:t>
            </a:r>
            <a:endParaRPr lang="en-US" altLang="en-US" dirty="0"/>
          </a:p>
          <a:p>
            <a:pPr lvl="1"/>
            <a:r>
              <a:rPr lang="en-US" altLang="en-US" dirty="0"/>
              <a:t>For 2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 err="1">
                <a:sym typeface="Symbol" panose="05050102010706020507" pitchFamily="18" charset="2"/>
              </a:rPr>
              <a:t>i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– 1, all the search-keys in the subtree to which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points have values greater than or equal to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r>
              <a:rPr lang="en-US" altLang="en-US" dirty="0">
                <a:sym typeface="Symbol" panose="05050102010706020507" pitchFamily="18" charset="2"/>
              </a:rPr>
              <a:t> and less than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i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All the search-keys in the subtree to which </a:t>
            </a:r>
            <a:r>
              <a:rPr lang="en-US" altLang="en-US" i="1" dirty="0" err="1">
                <a:sym typeface="Symbol" panose="05050102010706020507" pitchFamily="18" charset="2"/>
              </a:rPr>
              <a:t>P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points have values greater than or equal to </a:t>
            </a:r>
            <a:r>
              <a:rPr lang="en-US" altLang="en-US" i="1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General structure</a:t>
            </a:r>
          </a:p>
        </p:txBody>
      </p:sp>
      <p:pic>
        <p:nvPicPr>
          <p:cNvPr id="47108" name="Picture 6">
            <a:extLst>
              <a:ext uri="{FF2B5EF4-FFF2-40B4-BE49-F238E27FC236}">
                <a16:creationId xmlns:a16="http://schemas.microsoft.com/office/drawing/2014/main" id="{62FC7E36-0E9F-4C04-A7DA-9617738A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26" y="2813001"/>
            <a:ext cx="3860371" cy="2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389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>
            <a:extLst>
              <a:ext uri="{FF2B5EF4-FFF2-40B4-BE49-F238E27FC236}">
                <a16:creationId xmlns:a16="http://schemas.microsoft.com/office/drawing/2014/main" id="{32E1A6C6-86FE-48FF-AA43-AFD7CE8AD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F1965228-E904-49E0-AF36-1FD378CB6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4274" y="988209"/>
            <a:ext cx="5210173" cy="3190885"/>
          </a:xfrm>
        </p:spPr>
        <p:txBody>
          <a:bodyPr/>
          <a:lstStyle/>
          <a:p>
            <a:r>
              <a:rPr kumimoji="0" lang="en-US" altLang="en-US" dirty="0"/>
              <a:t>B</a:t>
            </a:r>
            <a:r>
              <a:rPr kumimoji="0" lang="en-US" altLang="en-US" baseline="30000" dirty="0"/>
              <a:t>+</a:t>
            </a:r>
            <a:r>
              <a:rPr kumimoji="0" lang="en-US" altLang="en-US" dirty="0"/>
              <a:t>-tree for </a:t>
            </a:r>
            <a:r>
              <a:rPr kumimoji="0" lang="en-US" altLang="en-US" i="1" dirty="0"/>
              <a:t>instructor </a:t>
            </a:r>
            <a:r>
              <a:rPr kumimoji="0" lang="en-US" altLang="en-US" dirty="0"/>
              <a:t>file (</a:t>
            </a:r>
            <a:r>
              <a:rPr kumimoji="0" lang="en-US" altLang="en-US" i="1" dirty="0"/>
              <a:t>n</a:t>
            </a:r>
            <a:r>
              <a:rPr kumimoji="0" lang="en-US" altLang="en-US" dirty="0"/>
              <a:t> = 6)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Leaf nodes must have between 3 and 5 values 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(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–1)/2 and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–1, with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6).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Non-leaf nodes other than root must have between 3 and 6 children </a:t>
            </a: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(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/2 and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=6).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Root must have at least 2 children.</a:t>
            </a:r>
          </a:p>
        </p:txBody>
      </p:sp>
      <p:pic>
        <p:nvPicPr>
          <p:cNvPr id="48133" name="Picture 6">
            <a:extLst>
              <a:ext uri="{FF2B5EF4-FFF2-40B4-BE49-F238E27FC236}">
                <a16:creationId xmlns:a16="http://schemas.microsoft.com/office/drawing/2014/main" id="{33F38C9F-4795-45E8-AC13-8552F375D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31" y="1419218"/>
            <a:ext cx="6405563" cy="87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08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>
            <a:extLst>
              <a:ext uri="{FF2B5EF4-FFF2-40B4-BE49-F238E27FC236}">
                <a16:creationId xmlns:a16="http://schemas.microsoft.com/office/drawing/2014/main" id="{2236C35C-12A7-41B6-BCCD-455129331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Observations about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30320B58-A814-4C25-9DB6-EE3253185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00747"/>
            <a:ext cx="5809790" cy="3947602"/>
          </a:xfrm>
        </p:spPr>
        <p:txBody>
          <a:bodyPr/>
          <a:lstStyle/>
          <a:p>
            <a:r>
              <a:rPr lang="en-US" altLang="en-US" dirty="0"/>
              <a:t>Since the inter-node connections are done by pointers, </a:t>
            </a:r>
            <a:r>
              <a:rPr lang="ja-JP" altLang="en-US" dirty="0"/>
              <a:t>“</a:t>
            </a:r>
            <a:r>
              <a:rPr lang="en-US" altLang="ja-JP" dirty="0"/>
              <a:t>logically</a:t>
            </a:r>
            <a:r>
              <a:rPr lang="ja-JP" altLang="en-US" dirty="0"/>
              <a:t>”</a:t>
            </a:r>
            <a:r>
              <a:rPr lang="en-US" altLang="ja-JP" dirty="0"/>
              <a:t> close blocks need not be </a:t>
            </a:r>
            <a:r>
              <a:rPr lang="ja-JP" altLang="en-US" dirty="0"/>
              <a:t>“</a:t>
            </a:r>
            <a:r>
              <a:rPr lang="en-US" altLang="ja-JP" dirty="0"/>
              <a:t>physically</a:t>
            </a:r>
            <a:r>
              <a:rPr lang="ja-JP" altLang="en-US" dirty="0"/>
              <a:t>”</a:t>
            </a:r>
            <a:r>
              <a:rPr lang="en-US" altLang="ja-JP" dirty="0"/>
              <a:t> close.</a:t>
            </a:r>
          </a:p>
          <a:p>
            <a:r>
              <a:rPr lang="en-US" altLang="en-US" dirty="0"/>
              <a:t>The non-leaf levels of the B</a:t>
            </a:r>
            <a:r>
              <a:rPr lang="en-US" altLang="en-US" baseline="30000" dirty="0"/>
              <a:t>+</a:t>
            </a:r>
            <a:r>
              <a:rPr lang="en-US" altLang="en-US" dirty="0"/>
              <a:t>-tree form a hierarchy of sparse indices.</a:t>
            </a:r>
          </a:p>
          <a:p>
            <a:r>
              <a:rPr lang="en-US" altLang="en-US" dirty="0"/>
              <a:t>The B</a:t>
            </a:r>
            <a:r>
              <a:rPr lang="en-US" altLang="en-US" baseline="30000" dirty="0"/>
              <a:t>+</a:t>
            </a:r>
            <a:r>
              <a:rPr lang="en-US" altLang="en-US" dirty="0"/>
              <a:t>-tree contains a relatively small number of levels</a:t>
            </a:r>
          </a:p>
          <a:p>
            <a:pPr lvl="2"/>
            <a:r>
              <a:rPr lang="en-US" altLang="en-US" dirty="0"/>
              <a:t>Level below root has at least 2*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 </a:t>
            </a:r>
            <a:r>
              <a:rPr lang="en-US" altLang="en-US" dirty="0"/>
              <a:t>values</a:t>
            </a:r>
          </a:p>
          <a:p>
            <a:pPr lvl="2"/>
            <a:r>
              <a:rPr lang="en-US" altLang="en-US" dirty="0"/>
              <a:t>Next level has at least 2*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 * 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values</a:t>
            </a:r>
          </a:p>
          <a:p>
            <a:pPr lvl="2"/>
            <a:r>
              <a:rPr lang="en-US" altLang="en-US" dirty="0"/>
              <a:t>.. etc.</a:t>
            </a:r>
          </a:p>
          <a:p>
            <a:pPr lvl="1"/>
            <a:r>
              <a:rPr lang="en-US" altLang="en-US" dirty="0"/>
              <a:t>If there are </a:t>
            </a:r>
            <a:r>
              <a:rPr lang="en-US" altLang="en-US" i="1" dirty="0"/>
              <a:t>K</a:t>
            </a:r>
            <a:r>
              <a:rPr lang="en-US" altLang="en-US" dirty="0"/>
              <a:t> search-key values in the file, the tree height is no more than </a:t>
            </a:r>
            <a:r>
              <a:rPr lang="en-US" altLang="en-US" dirty="0">
                <a:sym typeface="Symbol" panose="05050102010706020507" pitchFamily="18" charset="2"/>
              </a:rPr>
              <a:t> </a:t>
            </a:r>
            <a:r>
              <a:rPr lang="en-US" altLang="en-US" dirty="0" err="1"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sym typeface="Symbol" panose="05050102010706020507" pitchFamily="18" charset="2"/>
              </a:rPr>
              <a:t>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/2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)</a:t>
            </a:r>
            <a:endParaRPr lang="en-US" altLang="en-US" dirty="0"/>
          </a:p>
          <a:p>
            <a:pPr lvl="1"/>
            <a:r>
              <a:rPr lang="en-US" altLang="en-US" dirty="0"/>
              <a:t>thus searches can be conducted efficiently.</a:t>
            </a:r>
          </a:p>
          <a:p>
            <a:r>
              <a:rPr lang="en-US" altLang="en-US" dirty="0"/>
              <a:t>Insertions and deletions to the main file can be handled efficiently, as the index can be restructured in logarithmic time (as we shall see).</a:t>
            </a:r>
          </a:p>
        </p:txBody>
      </p:sp>
    </p:spTree>
    <p:extLst>
      <p:ext uri="{BB962C8B-B14F-4D97-AF65-F5344CB8AC3E}">
        <p14:creationId xmlns:p14="http://schemas.microsoft.com/office/powerpoint/2010/main" val="418093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Show the Simulator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DA582E-19EA-AD4E-9C58-1C4C48D5AC23}"/>
              </a:ext>
            </a:extLst>
          </p:cNvPr>
          <p:cNvSpPr/>
          <p:nvPr/>
        </p:nvSpPr>
        <p:spPr>
          <a:xfrm>
            <a:off x="1333500" y="165735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www.cs.usfca.edu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/~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galles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/visualization/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BPlusTree.html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66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3871-AC5A-AC46-A202-7C8BD090E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5CC64127-1280-7600-6E99-3E6974058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92EE7A-2397-2136-5397-708A2DA95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BC3EEF84-9CA5-8A03-32DC-E47DFE176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3AB2418C-78F8-DFE9-91E3-8394ACFED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Hash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DA1237ED-323C-5F80-2F62-5438BAC7F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440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i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W4111-02024F-9-Module-II(3)-</a:t>
            </a:r>
            <a:r>
              <a:rPr lang="en-US" altLang="en-US" sz="800" b="1" dirty="0" err="1">
                <a:solidFill>
                  <a:schemeClr val="bg1"/>
                </a:solidFill>
              </a:rPr>
              <a:t>NoSql</a:t>
            </a:r>
            <a:r>
              <a:rPr lang="en-US" altLang="en-US" sz="800" b="1" dirty="0">
                <a:solidFill>
                  <a:schemeClr val="bg1"/>
                </a:solidFill>
              </a:rPr>
              <a:t>(3)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>
            <a:extLst>
              <a:ext uri="{FF2B5EF4-FFF2-40B4-BE49-F238E27FC236}">
                <a16:creationId xmlns:a16="http://schemas.microsoft.com/office/drawing/2014/main" id="{52FD36A4-F39A-4F81-86BF-A9A0BC6C7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Static Hashing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E38D9A33-26FC-4A62-AD5F-F72CC746C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5534" y="893675"/>
            <a:ext cx="5521807" cy="3103959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bucket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unit of storage containing one or more entries (a bucket is typically a disk block). </a:t>
            </a:r>
          </a:p>
          <a:p>
            <a:pPr lvl="1"/>
            <a:r>
              <a:rPr lang="en-US" altLang="en-US" dirty="0"/>
              <a:t>we obtain the bucket of an entry from its search-key value using a </a:t>
            </a:r>
            <a:r>
              <a:rPr lang="en-US" altLang="en-US" b="1" dirty="0">
                <a:solidFill>
                  <a:srgbClr val="002060"/>
                </a:solidFill>
              </a:rPr>
              <a:t>hash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function</a:t>
            </a:r>
            <a:endParaRPr lang="en-US" altLang="en-US" dirty="0"/>
          </a:p>
          <a:p>
            <a:r>
              <a:rPr lang="en-US" altLang="en-US" dirty="0"/>
              <a:t>Hash function </a:t>
            </a:r>
            <a:r>
              <a:rPr lang="en-US" altLang="en-US" i="1" dirty="0"/>
              <a:t>h</a:t>
            </a:r>
            <a:r>
              <a:rPr lang="en-US" altLang="en-US" dirty="0"/>
              <a:t> is a function from the set of all search-key values </a:t>
            </a:r>
            <a:r>
              <a:rPr lang="en-US" altLang="en-US" i="1" dirty="0"/>
              <a:t>K</a:t>
            </a:r>
            <a:r>
              <a:rPr lang="en-US" altLang="en-US" dirty="0"/>
              <a:t> to the set of all bucket addresses </a:t>
            </a:r>
            <a:r>
              <a:rPr lang="en-US" altLang="en-US" i="1" dirty="0"/>
              <a:t>B.</a:t>
            </a:r>
          </a:p>
          <a:p>
            <a:r>
              <a:rPr lang="en-US" altLang="en-US" dirty="0"/>
              <a:t>Hash function is used to locate entries for access, insertion as well as deletion.</a:t>
            </a:r>
          </a:p>
          <a:p>
            <a:r>
              <a:rPr lang="en-US" altLang="en-US" dirty="0"/>
              <a:t>Entries with different search-key values may be mapped to the same bucket; thus entire bucket has to be searched sequentially to locate an entry. </a:t>
            </a:r>
          </a:p>
          <a:p>
            <a:r>
              <a:rPr lang="en-US" altLang="en-US" dirty="0"/>
              <a:t>In a </a:t>
            </a:r>
            <a:r>
              <a:rPr lang="en-US" altLang="en-US" b="1" dirty="0">
                <a:solidFill>
                  <a:srgbClr val="002060"/>
                </a:solidFill>
              </a:rPr>
              <a:t>hash index</a:t>
            </a:r>
            <a:r>
              <a:rPr lang="en-US" altLang="en-US" dirty="0"/>
              <a:t>, buckets store entries with pointers to records</a:t>
            </a:r>
          </a:p>
          <a:p>
            <a:r>
              <a:rPr lang="en-US" altLang="en-US" dirty="0"/>
              <a:t>In a </a:t>
            </a:r>
            <a:r>
              <a:rPr lang="en-US" altLang="en-US" b="1" dirty="0">
                <a:solidFill>
                  <a:srgbClr val="002060"/>
                </a:solidFill>
              </a:rPr>
              <a:t>hash file-organization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buckets store records</a:t>
            </a:r>
          </a:p>
        </p:txBody>
      </p:sp>
    </p:spTree>
    <p:extLst>
      <p:ext uri="{BB962C8B-B14F-4D97-AF65-F5344CB8AC3E}">
        <p14:creationId xmlns:p14="http://schemas.microsoft.com/office/powerpoint/2010/main" val="236271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2" name="Rectangle 2">
            <a:extLst>
              <a:ext uri="{FF2B5EF4-FFF2-40B4-BE49-F238E27FC236}">
                <a16:creationId xmlns:a16="http://schemas.microsoft.com/office/drawing/2014/main" id="{279E72F7-D3A3-4E47-9DCA-7CDF97CE4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3310" y="0"/>
            <a:ext cx="6057900" cy="59769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Handling of Bucket Overflows (Cont.)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72707851-F199-458F-9740-4660D004E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3310" y="851297"/>
            <a:ext cx="5847159" cy="365760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Overflow chaining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overflow buckets of a given bucket are chained together in a linked list.</a:t>
            </a:r>
          </a:p>
          <a:p>
            <a:r>
              <a:rPr lang="en-US" altLang="en-US" dirty="0"/>
              <a:t>Above scheme is called </a:t>
            </a:r>
            <a:r>
              <a:rPr lang="en-US" altLang="en-US" b="1" dirty="0">
                <a:solidFill>
                  <a:srgbClr val="002060"/>
                </a:solidFill>
              </a:rPr>
              <a:t>closed addressing (</a:t>
            </a:r>
            <a:r>
              <a:rPr lang="en-US" altLang="en-US" dirty="0">
                <a:solidFill>
                  <a:srgbClr val="000000"/>
                </a:solidFill>
              </a:rPr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closed hashing </a:t>
            </a:r>
            <a:r>
              <a:rPr lang="en-US" altLang="en-US" b="1" dirty="0"/>
              <a:t>or </a:t>
            </a:r>
            <a:r>
              <a:rPr lang="en-US" altLang="en-US" b="1" dirty="0">
                <a:solidFill>
                  <a:srgbClr val="002060"/>
                </a:solidFill>
              </a:rPr>
              <a:t>open hashing </a:t>
            </a:r>
            <a:r>
              <a:rPr lang="en-US" altLang="en-US" dirty="0"/>
              <a:t>depending on the book you use</a:t>
            </a:r>
            <a:r>
              <a:rPr lang="en-US" altLang="en-US" b="1" dirty="0">
                <a:solidFill>
                  <a:srgbClr val="002060"/>
                </a:solidFill>
              </a:rPr>
              <a:t>)</a:t>
            </a:r>
            <a:r>
              <a:rPr lang="en-US" altLang="en-US" dirty="0"/>
              <a:t>  </a:t>
            </a:r>
          </a:p>
          <a:p>
            <a:pPr lvl="1"/>
            <a:r>
              <a:rPr lang="en-US" altLang="en-US" dirty="0"/>
              <a:t>An alternative, called </a:t>
            </a:r>
            <a:br>
              <a:rPr lang="en-US" altLang="en-US" dirty="0"/>
            </a:br>
            <a:r>
              <a:rPr lang="en-US" altLang="en-US" b="1" dirty="0">
                <a:solidFill>
                  <a:srgbClr val="002060"/>
                </a:solidFill>
              </a:rPr>
              <a:t>open addressing 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>(</a:t>
            </a:r>
            <a:r>
              <a:rPr lang="en-US" altLang="en-US" dirty="0"/>
              <a:t>also called </a:t>
            </a:r>
            <a:br>
              <a:rPr lang="en-US" altLang="en-US" dirty="0"/>
            </a:br>
            <a:r>
              <a:rPr lang="en-US" altLang="en-US" b="1" dirty="0">
                <a:solidFill>
                  <a:srgbClr val="002060"/>
                </a:solidFill>
              </a:rPr>
              <a:t>open hashing </a:t>
            </a:r>
            <a:r>
              <a:rPr lang="en-US" altLang="en-US" dirty="0"/>
              <a:t>or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>
                <a:solidFill>
                  <a:srgbClr val="002060"/>
                </a:solidFill>
              </a:rPr>
              <a:t>closed hashing </a:t>
            </a:r>
            <a:br>
              <a:rPr lang="en-US" altLang="en-US" b="1" dirty="0">
                <a:solidFill>
                  <a:srgbClr val="0000FF"/>
                </a:solidFill>
              </a:rPr>
            </a:br>
            <a:r>
              <a:rPr lang="en-US" altLang="en-US" dirty="0"/>
              <a:t>depending on the                                                                                    book you use) which                                                                           does not use over-                                                                                     flow buckets, is not                                                                         suitable for database                                                                               applications.</a:t>
            </a:r>
          </a:p>
          <a:p>
            <a:endParaRPr lang="en-US" altLang="en-US" dirty="0"/>
          </a:p>
        </p:txBody>
      </p:sp>
      <p:pic>
        <p:nvPicPr>
          <p:cNvPr id="112644" name="Picture 6">
            <a:extLst>
              <a:ext uri="{FF2B5EF4-FFF2-40B4-BE49-F238E27FC236}">
                <a16:creationId xmlns:a16="http://schemas.microsoft.com/office/drawing/2014/main" id="{15758074-D6CE-40EA-AEF2-7A68D90B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47" y="1896661"/>
            <a:ext cx="3436083" cy="24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94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458" name="Rectangle 2">
            <a:extLst>
              <a:ext uri="{FF2B5EF4-FFF2-40B4-BE49-F238E27FC236}">
                <a16:creationId xmlns:a16="http://schemas.microsoft.com/office/drawing/2014/main" id="{8A3B5075-8130-4281-882A-D976C0672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Hash File Organization </a:t>
            </a:r>
          </a:p>
        </p:txBody>
      </p:sp>
      <p:sp>
        <p:nvSpPr>
          <p:cNvPr id="108547" name="Text Box 3">
            <a:extLst>
              <a:ext uri="{FF2B5EF4-FFF2-40B4-BE49-F238E27FC236}">
                <a16:creationId xmlns:a16="http://schemas.microsoft.com/office/drawing/2014/main" id="{4BAE5A9F-1290-412E-968C-F49355AF3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623" y="834615"/>
            <a:ext cx="522632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Hash file organization of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file, using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 key.</a:t>
            </a:r>
          </a:p>
        </p:txBody>
      </p:sp>
      <p:pic>
        <p:nvPicPr>
          <p:cNvPr id="108548" name="Picture 6">
            <a:extLst>
              <a:ext uri="{FF2B5EF4-FFF2-40B4-BE49-F238E27FC236}">
                <a16:creationId xmlns:a16="http://schemas.microsoft.com/office/drawing/2014/main" id="{3298B221-151A-44EB-AECB-B6F7763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10" y="1269061"/>
            <a:ext cx="4220765" cy="33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996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>
            <a:extLst>
              <a:ext uri="{FF2B5EF4-FFF2-40B4-BE49-F238E27FC236}">
                <a16:creationId xmlns:a16="http://schemas.microsoft.com/office/drawing/2014/main" id="{9EB85E01-AB48-4CA9-A569-E29B02BAC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Deficiencies of Static Hashing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7141BECF-8644-459C-B0A2-A3A738C22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18085" y="851297"/>
            <a:ext cx="5656913" cy="3257550"/>
          </a:xfrm>
        </p:spPr>
        <p:txBody>
          <a:bodyPr/>
          <a:lstStyle/>
          <a:p>
            <a:r>
              <a:rPr lang="en-US" altLang="en-US" dirty="0"/>
              <a:t>In static hashing, function </a:t>
            </a:r>
            <a:r>
              <a:rPr lang="en-US" altLang="en-US" i="1" dirty="0"/>
              <a:t>h</a:t>
            </a:r>
            <a:r>
              <a:rPr lang="en-US" altLang="en-US" dirty="0"/>
              <a:t> maps search-key values to a fixed set of </a:t>
            </a:r>
            <a:r>
              <a:rPr lang="en-US" altLang="en-US" i="1" dirty="0"/>
              <a:t>B</a:t>
            </a:r>
            <a:r>
              <a:rPr lang="en-US" altLang="en-US" dirty="0"/>
              <a:t> of bucket addresses. Databases grow or shrink with time. </a:t>
            </a:r>
          </a:p>
          <a:p>
            <a:pPr lvl="1"/>
            <a:r>
              <a:rPr lang="en-US" altLang="en-US" dirty="0"/>
              <a:t>If initial number of buckets is too small, and file grows, performance will degrade due to too much overflows.</a:t>
            </a:r>
          </a:p>
          <a:p>
            <a:pPr lvl="1"/>
            <a:r>
              <a:rPr lang="en-US" altLang="en-US" dirty="0"/>
              <a:t>If space is allocated for anticipated growth, a significant amount of space will be wasted initially (and buckets will be </a:t>
            </a:r>
            <a:r>
              <a:rPr lang="en-US" altLang="en-US" dirty="0" err="1"/>
              <a:t>underfull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If database shrinks, again space will be wasted.</a:t>
            </a:r>
          </a:p>
          <a:p>
            <a:r>
              <a:rPr lang="en-US" altLang="en-US" dirty="0"/>
              <a:t>One solution: periodic re-organization of the file with a new hash function</a:t>
            </a:r>
          </a:p>
          <a:p>
            <a:pPr lvl="1"/>
            <a:r>
              <a:rPr lang="en-US" altLang="en-US" dirty="0"/>
              <a:t>Expensive, disrupts normal operations</a:t>
            </a:r>
          </a:p>
          <a:p>
            <a:r>
              <a:rPr lang="en-US" altLang="en-US" dirty="0"/>
              <a:t>Better solution: allow the number of buckets to be modified dynamically. </a:t>
            </a:r>
          </a:p>
        </p:txBody>
      </p:sp>
    </p:spTree>
    <p:extLst>
      <p:ext uri="{BB962C8B-B14F-4D97-AF65-F5344CB8AC3E}">
        <p14:creationId xmlns:p14="http://schemas.microsoft.com/office/powerpoint/2010/main" val="483046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Show the Simulator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DA582E-19EA-AD4E-9C58-1C4C48D5AC23}"/>
              </a:ext>
            </a:extLst>
          </p:cNvPr>
          <p:cNvSpPr/>
          <p:nvPr/>
        </p:nvSpPr>
        <p:spPr>
          <a:xfrm>
            <a:off x="609600" y="1657350"/>
            <a:ext cx="807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/>
              </a:rPr>
              <a:t>http://iswsa.acm.org/mphf/openDSAPerfectHashAnimation/perfectHashAV.html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https://opendsa-server.cs.vt.edu/ODSA/AV/Development/hashAV.html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550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Query Processing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W4111-02024F-9-Module-II(3)-</a:t>
            </a:r>
            <a:r>
              <a:rPr kumimoji="0" lang="en-US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NoSql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(3)	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20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9EACE-A6DC-C0CB-44FA-A5D36A48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25F64AB0-0CEA-6E28-E063-400312AF8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32FAD-AD9B-12B8-D743-F2FACDB15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6ED95A10-D410-74F2-42AA-5D452280C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68B0D1E8-41E3-7A62-865B-F590BC158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Overview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11CE2A10-0CF4-1974-E88D-971275192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1506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Database Systems: The Complete Book (2nd Edition)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2nd Edition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by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4"/>
              </a:rPr>
              <a:t>Hector Garcia-Molina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5"/>
              </a:rPr>
              <a:t>Jeffrey D. Ullman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6"/>
              </a:rPr>
              <a:t>Jennifer Widom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288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C4F7EECF-E672-4EC7-A229-C16B8BBFB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D2522C3-D90D-4FC0-8084-00D0088674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0342"/>
            <a:ext cx="5194403" cy="921230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Parsing and translation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Optimization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Evaluation</a:t>
            </a:r>
          </a:p>
        </p:txBody>
      </p:sp>
      <p:pic>
        <p:nvPicPr>
          <p:cNvPr id="9220" name="Picture 11">
            <a:extLst>
              <a:ext uri="{FF2B5EF4-FFF2-40B4-BE49-F238E27FC236}">
                <a16:creationId xmlns:a16="http://schemas.microsoft.com/office/drawing/2014/main" id="{CDACD50C-619F-4E1E-97A1-AEC99C2D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2" y="1724453"/>
            <a:ext cx="4391840" cy="263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52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4B778D-CDAB-9C08-6199-9F3E3FF1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924A7746-830B-2263-2CF0-EF5D2D5F8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9" y="525235"/>
            <a:ext cx="2895600" cy="173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46A29-BCC5-C7DE-5A7D-F3DCB6ECC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86165"/>
            <a:ext cx="3861987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BFB7-94B8-0209-0A5D-DD362648A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49" y="2345037"/>
            <a:ext cx="2575898" cy="22079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CF309E-C087-ADCA-104E-71637937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55" y="2230388"/>
            <a:ext cx="5257800" cy="24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5C5A09-7EF2-76B5-8E2F-8CA278076EA6}"/>
              </a:ext>
            </a:extLst>
          </p:cNvPr>
          <p:cNvCxnSpPr>
            <a:endCxn id="5" idx="1"/>
          </p:cNvCxnSpPr>
          <p:nvPr/>
        </p:nvCxnSpPr>
        <p:spPr>
          <a:xfrm>
            <a:off x="3093349" y="1233865"/>
            <a:ext cx="1173851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C8711-853B-1A31-29AC-4E4C14E032A1}"/>
              </a:ext>
            </a:extLst>
          </p:cNvPr>
          <p:cNvCxnSpPr>
            <a:cxnSpLocks/>
          </p:cNvCxnSpPr>
          <p:nvPr/>
        </p:nvCxnSpPr>
        <p:spPr>
          <a:xfrm flipH="1">
            <a:off x="2819400" y="1941039"/>
            <a:ext cx="1447800" cy="108791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E6F077-871C-71AB-639E-26B758F547C5}"/>
              </a:ext>
            </a:extLst>
          </p:cNvPr>
          <p:cNvCxnSpPr>
            <a:cxnSpLocks/>
          </p:cNvCxnSpPr>
          <p:nvPr/>
        </p:nvCxnSpPr>
        <p:spPr>
          <a:xfrm>
            <a:off x="2819400" y="3448992"/>
            <a:ext cx="1276351" cy="59842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FBBE39-FEA2-C816-AB60-6B9388BE06FF}"/>
              </a:ext>
            </a:extLst>
          </p:cNvPr>
          <p:cNvSpPr txBox="1"/>
          <p:nvPr/>
        </p:nvSpPr>
        <p:spPr>
          <a:xfrm>
            <a:off x="6705600" y="1352550"/>
            <a:ext cx="3467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		{SA1, SA2, …..}</a:t>
            </a:r>
            <a:br>
              <a:rPr lang="en-US" dirty="0"/>
            </a:br>
            <a:r>
              <a:rPr lang="en-US" dirty="0"/>
              <a:t>PROJECT		{PA1, PA2, …}</a:t>
            </a:r>
          </a:p>
          <a:p>
            <a:r>
              <a:rPr lang="en-US" dirty="0"/>
              <a:t>JOIN</a:t>
            </a:r>
            <a:br>
              <a:rPr lang="en-US" dirty="0"/>
            </a:br>
            <a:r>
              <a:rPr lang="en-US" dirty="0"/>
              <a:t>UNION</a:t>
            </a:r>
          </a:p>
          <a:p>
            <a:r>
              <a:rPr lang="en-US" dirty="0"/>
              <a:t>DISTINCT</a:t>
            </a:r>
          </a:p>
        </p:txBody>
      </p:sp>
    </p:spTree>
    <p:extLst>
      <p:ext uri="{BB962C8B-B14F-4D97-AF65-F5344CB8AC3E}">
        <p14:creationId xmlns:p14="http://schemas.microsoft.com/office/powerpoint/2010/main" val="237231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EF38D6-245E-993A-BE8D-F0C16753B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8D59DA-513E-5302-2AEA-B927999B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99103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Parser/Translator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Verifies syntax correctness and generates a </a:t>
            </a:r>
            <a:r>
              <a:rPr lang="en-US" i="1" dirty="0"/>
              <a:t>parse tree.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Converts to </a:t>
            </a:r>
            <a:r>
              <a:rPr lang="en-US" i="1" dirty="0"/>
              <a:t>logical</a:t>
            </a:r>
            <a:r>
              <a:rPr lang="en-US" dirty="0"/>
              <a:t> </a:t>
            </a:r>
            <a:r>
              <a:rPr lang="en-US" i="1" dirty="0"/>
              <a:t>plan tree</a:t>
            </a:r>
            <a:r>
              <a:rPr lang="en-US" dirty="0"/>
              <a:t> that defines how to execute the query.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Tree nodes are </a:t>
            </a:r>
            <a:r>
              <a:rPr lang="en-US" i="1" dirty="0"/>
              <a:t>operator(tables, parameters)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Edges are the flow of data “up the tree” from node to node.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Optimizer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Modifies the logical plan to define an improved execution.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Query rewrite/transformation.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Determines </a:t>
            </a:r>
            <a:r>
              <a:rPr lang="en-US" i="1" dirty="0"/>
              <a:t>how</a:t>
            </a:r>
            <a:r>
              <a:rPr lang="en-US" dirty="0"/>
              <a:t> to choose among multiple implementations of operators.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Executes the plan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May modify the plan to </a:t>
            </a:r>
            <a:r>
              <a:rPr lang="en-US" i="1" dirty="0"/>
              <a:t>optimize</a:t>
            </a:r>
            <a:r>
              <a:rPr lang="en-US" dirty="0"/>
              <a:t> execution, e.g. using indexes.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and Execution</a:t>
            </a:r>
          </a:p>
        </p:txBody>
      </p:sp>
    </p:spTree>
    <p:extLst>
      <p:ext uri="{BB962C8B-B14F-4D97-AF65-F5344CB8AC3E}">
        <p14:creationId xmlns:p14="http://schemas.microsoft.com/office/powerpoint/2010/main" val="501631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83DA03-D2C5-49B2-420C-131545F9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FCBCC-38AF-4480-4982-972C4C2C2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8" y="511092"/>
            <a:ext cx="5791200" cy="295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5BFE1-891A-B3C0-7CE8-896F978C0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12" y="1428750"/>
            <a:ext cx="515580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26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4E89BB60-2D0A-430C-B904-1D17058D3C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 (Cont.)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428F809-F71E-403F-A785-3D6B01E4D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2970"/>
            <a:ext cx="5602834" cy="257505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Parsing and translation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translate the query into its internal form.  This is then translated into relational algebra.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Parser checks syntax, verifies relations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query-execution engine takes a query-evaluation plan, executes that plan, and returns the answers to the query.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advTm="992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701EDBC9-0803-4051-8741-608A2893C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29064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Processing: Optimization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555D7EF-9E4A-4BE9-B712-A77059F3A0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5548"/>
            <a:ext cx="5722442" cy="310292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 relational algebra expression may have many equivalent expressions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equivalent to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different algorithms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Correspondingly, a relational-algebra expression can be evaluated in many ways. 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Annotated expression specifying detailed evaluation strategy is called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  E.g.,: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an index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to find instructors with salary &lt; 75000,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Or perform complete relation scan and discard instructors with salary  75000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>
            <a:extLst>
              <a:ext uri="{FF2B5EF4-FFF2-40B4-BE49-F238E27FC236}">
                <a16:creationId xmlns:a16="http://schemas.microsoft.com/office/drawing/2014/main" id="{E41234F1-7767-4810-97CE-92405F4C6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Steps: Optimization (Cont.)</a:t>
            </a:r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15285419-BB0E-4298-9661-E1BFD3567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3" y="826873"/>
            <a:ext cx="5650079" cy="320671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Query Optimization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: Amongst all equivalent evaluation plans choose the one with lowest cost.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Cost is estimated using statistical information from the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database catalog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e.g.. number of tuples in each relation, size of tuples, etc.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this chapter we study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Algorithms for evaluating relational algebra operations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Chapter 16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We study how to optimize queries, that is, how to find an evaluation plan with lowest estimated cost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9F10B-4A07-D05F-CDD0-B169141625ED}"/>
              </a:ext>
            </a:extLst>
          </p:cNvPr>
          <p:cNvSpPr txBox="1"/>
          <p:nvPr/>
        </p:nvSpPr>
        <p:spPr>
          <a:xfrm>
            <a:off x="24517" y="2444973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Today’s Topics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F906D-6681-39A0-3599-2DBEEA9645AC}"/>
              </a:ext>
            </a:extLst>
          </p:cNvPr>
          <p:cNvSpPr txBox="1"/>
          <p:nvPr/>
        </p:nvSpPr>
        <p:spPr>
          <a:xfrm>
            <a:off x="24517" y="3486150"/>
            <a:ext cx="1499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Next Lecture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3D3E-4A91-40A9-CD97-217727228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9574C7D2-232B-D909-611A-E5D1715B1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C11EB-2D19-6DF2-5BAB-1B5049446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4BF1B22B-4F14-8594-5054-2BFF73DB2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43285AA3-3C57-DC5D-6FE2-17B700135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Query Cost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72827C26-8D70-3971-6B49-DF15BA5C1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70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3760" y="853945"/>
            <a:ext cx="5747847" cy="354059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Many factors contribute to time cost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disk access, CPU</a:t>
            </a:r>
            <a:r>
              <a:rPr lang="en-US" altLang="en-US" dirty="0">
                <a:ea typeface="MS PGothic" panose="020B0600070205080204" pitchFamily="34" charset="-128"/>
              </a:rPr>
              <a:t>, and network </a:t>
            </a:r>
            <a:r>
              <a:rPr lang="en-US" altLang="en-US" i="1" dirty="0">
                <a:ea typeface="MS PGothic" panose="020B0600070205080204" pitchFamily="34" charset="-128"/>
              </a:rPr>
              <a:t>communication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can be measured based on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response time</a:t>
            </a:r>
            <a:r>
              <a:rPr lang="en-US" altLang="en-US" dirty="0">
                <a:ea typeface="MS PGothic" panose="020B0600070205080204" pitchFamily="34" charset="-128"/>
              </a:rPr>
              <a:t>, i.e. total elapsed time for answering query, or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total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resource consumption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use total resource consumption as cost metric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Response time harder to estimate, and minimizing resource consumption is a good idea in a shared database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ignore CPU costs for simplicity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Real systems do take CPU cost into account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Network costs must be considered for parallel systems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describe how estimate the cost of each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We do not include cost to writing output to disk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5821C1-1EA4-4315-B142-F6127FF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C7181B-814B-AAF6-E9FD-D4377278A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73489"/>
            <a:ext cx="3970055" cy="184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9CAFC-EEDC-76EC-B0B1-52D463480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666750"/>
            <a:ext cx="1915638" cy="2260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B0D306-6259-63E5-7AC7-7DB8438DCCE3}"/>
              </a:ext>
            </a:extLst>
          </p:cNvPr>
          <p:cNvSpPr/>
          <p:nvPr/>
        </p:nvSpPr>
        <p:spPr>
          <a:xfrm>
            <a:off x="2743200" y="675621"/>
            <a:ext cx="1828800" cy="23622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B103410C-5FB7-E1D0-2707-6D4E4571723F}"/>
              </a:ext>
            </a:extLst>
          </p:cNvPr>
          <p:cNvSpPr/>
          <p:nvPr/>
        </p:nvSpPr>
        <p:spPr>
          <a:xfrm>
            <a:off x="2895600" y="819150"/>
            <a:ext cx="609600" cy="4572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47868D71-BC6E-5139-8527-3297C072B0BB}"/>
              </a:ext>
            </a:extLst>
          </p:cNvPr>
          <p:cNvSpPr/>
          <p:nvPr/>
        </p:nvSpPr>
        <p:spPr>
          <a:xfrm>
            <a:off x="3657600" y="819150"/>
            <a:ext cx="609600" cy="4572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DF5E125E-9160-4A89-9C07-845D21D742DB}"/>
              </a:ext>
            </a:extLst>
          </p:cNvPr>
          <p:cNvSpPr/>
          <p:nvPr/>
        </p:nvSpPr>
        <p:spPr>
          <a:xfrm>
            <a:off x="2911004" y="1380713"/>
            <a:ext cx="609600" cy="4572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F35FCC9-81E5-C40C-3242-14F10E9D2001}"/>
              </a:ext>
            </a:extLst>
          </p:cNvPr>
          <p:cNvSpPr/>
          <p:nvPr/>
        </p:nvSpPr>
        <p:spPr>
          <a:xfrm>
            <a:off x="3704555" y="1401993"/>
            <a:ext cx="609600" cy="4572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6408DAB3-0875-A02E-CAE7-1D4B676F28BF}"/>
              </a:ext>
            </a:extLst>
          </p:cNvPr>
          <p:cNvSpPr/>
          <p:nvPr/>
        </p:nvSpPr>
        <p:spPr>
          <a:xfrm>
            <a:off x="3680706" y="2002722"/>
            <a:ext cx="609600" cy="4572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0E8A4B37-75AF-628A-98AD-ECD3FF494FE1}"/>
              </a:ext>
            </a:extLst>
          </p:cNvPr>
          <p:cNvSpPr/>
          <p:nvPr/>
        </p:nvSpPr>
        <p:spPr>
          <a:xfrm>
            <a:off x="2950117" y="1981442"/>
            <a:ext cx="609600" cy="4572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037891-0797-37F9-E8FD-F476E7853D13}"/>
              </a:ext>
            </a:extLst>
          </p:cNvPr>
          <p:cNvSpPr/>
          <p:nvPr/>
        </p:nvSpPr>
        <p:spPr>
          <a:xfrm>
            <a:off x="172570" y="3333750"/>
            <a:ext cx="439943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8CE395-D812-67E5-F214-E0690B84A271}"/>
              </a:ext>
            </a:extLst>
          </p:cNvPr>
          <p:cNvCxnSpPr>
            <a:cxnSpLocks/>
          </p:cNvCxnSpPr>
          <p:nvPr/>
        </p:nvCxnSpPr>
        <p:spPr>
          <a:xfrm>
            <a:off x="1130389" y="2861766"/>
            <a:ext cx="0" cy="5854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9424D-3EB2-CD84-A2FD-BB91D1BDC397}"/>
              </a:ext>
            </a:extLst>
          </p:cNvPr>
          <p:cNvCxnSpPr/>
          <p:nvPr/>
        </p:nvCxnSpPr>
        <p:spPr>
          <a:xfrm>
            <a:off x="3506363" y="2861766"/>
            <a:ext cx="0" cy="5854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B80554-6E69-EF91-F82F-626AD27DE015}"/>
              </a:ext>
            </a:extLst>
          </p:cNvPr>
          <p:cNvCxnSpPr>
            <a:cxnSpLocks/>
          </p:cNvCxnSpPr>
          <p:nvPr/>
        </p:nvCxnSpPr>
        <p:spPr>
          <a:xfrm flipH="1">
            <a:off x="1130389" y="3447251"/>
            <a:ext cx="2374811" cy="1369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B8BA4-AD9E-CD10-2292-DFB54CA1EDCE}"/>
              </a:ext>
            </a:extLst>
          </p:cNvPr>
          <p:cNvSpPr/>
          <p:nvPr/>
        </p:nvSpPr>
        <p:spPr>
          <a:xfrm>
            <a:off x="5562600" y="2724150"/>
            <a:ext cx="1828800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591A1A-E862-5CE2-1E1F-E6CCE743B085}"/>
              </a:ext>
            </a:extLst>
          </p:cNvPr>
          <p:cNvCxnSpPr>
            <a:cxnSpLocks/>
          </p:cNvCxnSpPr>
          <p:nvPr/>
        </p:nvCxnSpPr>
        <p:spPr>
          <a:xfrm>
            <a:off x="1282789" y="3014166"/>
            <a:ext cx="0" cy="5854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A144409-2B7B-B223-112D-7CBD8714E6AC}"/>
              </a:ext>
            </a:extLst>
          </p:cNvPr>
          <p:cNvSpPr/>
          <p:nvPr/>
        </p:nvSpPr>
        <p:spPr>
          <a:xfrm>
            <a:off x="5577724" y="3010507"/>
            <a:ext cx="1828800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43E1F-D9A2-AAC0-8244-9D41A0B45EA2}"/>
              </a:ext>
            </a:extLst>
          </p:cNvPr>
          <p:cNvSpPr/>
          <p:nvPr/>
        </p:nvSpPr>
        <p:spPr>
          <a:xfrm>
            <a:off x="5562600" y="3296864"/>
            <a:ext cx="1828800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4C0017-50A9-E1D2-0ACE-676E1D2B7F63}"/>
              </a:ext>
            </a:extLst>
          </p:cNvPr>
          <p:cNvSpPr/>
          <p:nvPr/>
        </p:nvSpPr>
        <p:spPr>
          <a:xfrm>
            <a:off x="5129109" y="1437089"/>
            <a:ext cx="1371600" cy="91390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6412D3-832E-12BA-FF2B-175124674603}"/>
              </a:ext>
            </a:extLst>
          </p:cNvPr>
          <p:cNvCxnSpPr>
            <a:stCxn id="24" idx="2"/>
          </p:cNvCxnSpPr>
          <p:nvPr/>
        </p:nvCxnSpPr>
        <p:spPr>
          <a:xfrm>
            <a:off x="5814909" y="2350991"/>
            <a:ext cx="228600" cy="4295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D23F9-C085-D93D-A2D8-396B8188D9B7}"/>
              </a:ext>
            </a:extLst>
          </p:cNvPr>
          <p:cNvSpPr/>
          <p:nvPr/>
        </p:nvSpPr>
        <p:spPr>
          <a:xfrm>
            <a:off x="6328427" y="1598475"/>
            <a:ext cx="1371600" cy="91390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2F6F2C-E782-124A-A55D-A1C95DEAA01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492124" y="2267834"/>
            <a:ext cx="442076" cy="7426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620FB-B637-950A-06A2-B12FAA070664}"/>
              </a:ext>
            </a:extLst>
          </p:cNvPr>
          <p:cNvSpPr/>
          <p:nvPr/>
        </p:nvSpPr>
        <p:spPr>
          <a:xfrm>
            <a:off x="7784639" y="1630593"/>
            <a:ext cx="1371600" cy="91390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18C80C-D8AD-0EB4-8609-E7B3769FCB60}"/>
              </a:ext>
            </a:extLst>
          </p:cNvPr>
          <p:cNvCxnSpPr>
            <a:cxnSpLocks/>
            <a:stCxn id="31" idx="2"/>
            <a:endCxn id="23" idx="3"/>
          </p:cNvCxnSpPr>
          <p:nvPr/>
        </p:nvCxnSpPr>
        <p:spPr>
          <a:xfrm flipH="1">
            <a:off x="7391400" y="2544495"/>
            <a:ext cx="1079039" cy="85396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2FD937-A359-4A87-1BD4-98B5AE4A3236}"/>
              </a:ext>
            </a:extLst>
          </p:cNvPr>
          <p:cNvCxnSpPr>
            <a:cxnSpLocks/>
          </p:cNvCxnSpPr>
          <p:nvPr/>
        </p:nvCxnSpPr>
        <p:spPr>
          <a:xfrm>
            <a:off x="6228780" y="3037821"/>
            <a:ext cx="629220" cy="3555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136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96850" y="819150"/>
            <a:ext cx="5682493" cy="390153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Disk cost can be estimated as: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seeks             * average-seek-cost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read     * average-block-read-cost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written * average-block-write-cost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simplicity we just use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block transfers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from disk and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seeks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as the cost measures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– time to transfer one block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Assuming for simplicity that write cost is same as read cost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– time for one seek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Cost for b block transfers plus S seeks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</a:t>
            </a:r>
            <a:r>
              <a:rPr lang="en-US" altLang="en-US" i="1" dirty="0">
                <a:ea typeface="MS PGothic" panose="020B0600070205080204" pitchFamily="34" charset="-128"/>
              </a:rPr>
              <a:t>b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dirty="0">
                <a:ea typeface="MS PGothic" panose="020B0600070205080204" pitchFamily="34" charset="-128"/>
              </a:rPr>
              <a:t> + S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solidFill>
                  <a:schemeClr val="accent4"/>
                </a:solidFill>
                <a:ea typeface="MS PGothic" panose="020B0600070205080204" pitchFamily="34" charset="-128"/>
              </a:rPr>
              <a:t>and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depend on where data is stored; with 4 KB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High end magnetic disk: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4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=0.1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SSD: 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20-90 microsec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 2-10 microsec for 4KB 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9CEBA-C1A6-9857-6AA2-ACB9A04F1C65}"/>
              </a:ext>
            </a:extLst>
          </p:cNvPr>
          <p:cNvSpPr txBox="1"/>
          <p:nvPr/>
        </p:nvSpPr>
        <p:spPr>
          <a:xfrm>
            <a:off x="285009" y="2038350"/>
            <a:ext cx="3028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I ask a query cost estimation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question on a HW or exam,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only need to estimate the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number of block transfers.</a:t>
            </a:r>
          </a:p>
        </p:txBody>
      </p:sp>
    </p:spTree>
    <p:extLst>
      <p:ext uri="{BB962C8B-B14F-4D97-AF65-F5344CB8AC3E}">
        <p14:creationId xmlns:p14="http://schemas.microsoft.com/office/powerpoint/2010/main" val="87082772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A3E1E502-3E9D-494A-A6D9-C6467FFE5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 (Cont.)</a:t>
            </a:r>
          </a:p>
        </p:txBody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B3CCAC2C-F516-42ED-A047-876AE173F0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3" y="899065"/>
            <a:ext cx="5752730" cy="230434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Required data may be buffer resident already, avoiding disk I/O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hard to take into account for cost estimation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Several algorithms can reduce disk IO by using extra buffer space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Amount of real memory available to buffer depends on other concurrent queries and OS processes, known only during execution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Worst case estimates assume that no data is initially in buffer  and only the minimum amount of memory needed for the operation is available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more optimistic estimates are used in practice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advTm="7472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9BA0-E51F-6038-29A4-D23DF0CE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9241E6B2-2988-CC10-087B-BA158360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1725EB-A9F0-D967-B652-548D18299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A324E06F-2FF1-885D-540F-69C158E46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275BCC9-7FF9-5D92-8EDD-09B8ABAF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i="1" dirty="0">
                <a:solidFill>
                  <a:schemeClr val="bg1"/>
                </a:solidFill>
              </a:rPr>
              <a:t>Module II Reminder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B2CF3E7-DC7F-2E14-48C7-8AC31A6D7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W4111-02024F-9-Module-II(3)-</a:t>
            </a:r>
            <a:r>
              <a:rPr lang="en-US" altLang="en-US" sz="800" b="1" dirty="0" err="1">
                <a:solidFill>
                  <a:schemeClr val="bg1"/>
                </a:solidFill>
              </a:rPr>
              <a:t>NoSql</a:t>
            </a:r>
            <a:r>
              <a:rPr lang="en-US" altLang="en-US" sz="800" b="1" dirty="0">
                <a:solidFill>
                  <a:schemeClr val="bg1"/>
                </a:solidFill>
              </a:rPr>
              <a:t>(3)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75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F9F3-1D8B-FE84-7D5F-5C24B12A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FA10E356-9F9D-E1EE-0C99-0C070B48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F225F8-2CCC-903A-D52D-2782A3916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22F0DEBD-6CEE-CBFD-6F72-DB76D935A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8EF29EE7-37B2-C21A-B55A-B31970D00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Algorithm Selection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743B0C9-488D-250C-495A-6F6E8C0C3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878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>
            <a:extLst>
              <a:ext uri="{FF2B5EF4-FFF2-40B4-BE49-F238E27FC236}">
                <a16:creationId xmlns:a16="http://schemas.microsoft.com/office/drawing/2014/main" id="{2A8B6523-A6A8-4254-B0A9-DD3FF39C8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 Operation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A0F4E0A7-8F2E-443D-9EC7-D2F1BB3BAF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99065"/>
            <a:ext cx="5642543" cy="370301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File scan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Algorithm </a:t>
            </a:r>
            <a:r>
              <a:rPr lang="en-US" altLang="en-US" b="1" dirty="0">
                <a:ea typeface="MS PGothic" panose="020B0600070205080204" pitchFamily="34" charset="-128"/>
              </a:rPr>
              <a:t>A1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linear search</a:t>
            </a:r>
            <a:r>
              <a:rPr lang="en-US" altLang="en-US" dirty="0">
                <a:ea typeface="MS PGothic" panose="020B0600070205080204" pitchFamily="34" charset="-128"/>
              </a:rPr>
              <a:t>).  Scan each file block and test all records to see whether they satisfy the selection condition.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estimate =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block transfers + 1 seek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number of blocks containing records from relation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If selection is on a key attribute, can stop on finding record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= 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/2) block transfers + 1 seek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Linear search can be applied regardless of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selection condition or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ordering of records in the file, or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availability of indices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Note: binary search generally does not make sense since data is not stored consecutively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except when there is an index available,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and binary search requires more seeks than index search</a:t>
            </a:r>
          </a:p>
        </p:txBody>
      </p:sp>
    </p:spTree>
  </p:cSld>
  <p:clrMapOvr>
    <a:masterClrMapping/>
  </p:clrMapOvr>
  <p:transition advTm="38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369C0E0E-12BB-4241-BE56-69B9C34C5D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69273CB8-BC00-402F-AF16-C1D9F91D0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71993"/>
            <a:ext cx="5712781" cy="267431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Index scan </a:t>
            </a:r>
            <a:r>
              <a:rPr lang="en-US" altLang="en-US" dirty="0">
                <a:ea typeface="MS PGothic" panose="020B0600070205080204" pitchFamily="34" charset="-128"/>
              </a:rPr>
              <a:t>– search algorithms that use an index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selection condition must be on search-key of index.</a:t>
            </a:r>
          </a:p>
          <a:p>
            <a:r>
              <a:rPr lang="en-US" altLang="en-US" b="1" dirty="0">
                <a:ea typeface="MS PGothic" panose="020B0600070205080204" pitchFamily="34" charset="-128"/>
              </a:rPr>
              <a:t>A2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equality on key</a:t>
            </a:r>
            <a:r>
              <a:rPr lang="en-US" altLang="en-US" dirty="0">
                <a:ea typeface="MS PGothic" panose="020B0600070205080204" pitchFamily="34" charset="-128"/>
              </a:rPr>
              <a:t>).  Retrieve a single record that satisfies the corresponding equality condition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(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+ 1)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b="1" dirty="0">
                <a:ea typeface="MS PGothic" panose="020B0600070205080204" pitchFamily="34" charset="-128"/>
              </a:rPr>
              <a:t>A3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equality on </a:t>
            </a:r>
            <a:r>
              <a:rPr lang="en-US" altLang="en-US" b="1" dirty="0" err="1">
                <a:solidFill>
                  <a:srgbClr val="002060"/>
                </a:solidFill>
                <a:ea typeface="MS PGothic" panose="020B0600070205080204" pitchFamily="34" charset="-128"/>
              </a:rPr>
              <a:t>nonkey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Retrieve multiple records.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Records will be on consecutive blocks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Let b = number of blocks containing matching records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* b</a:t>
            </a:r>
            <a:endParaRPr lang="en-US" altLang="en-US" i="1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669527DF-FFDC-4C5E-AEAD-2E439565E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7DB53E9F-8A74-4C7D-8CBA-255265F636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71993"/>
            <a:ext cx="5810376" cy="2394581"/>
          </a:xfrm>
        </p:spPr>
        <p:txBody>
          <a:bodyPr/>
          <a:lstStyle/>
          <a:p>
            <a:r>
              <a:rPr lang="en-US" altLang="en-US" b="1" dirty="0">
                <a:ea typeface="MS PGothic" panose="020B0600070205080204" pitchFamily="34" charset="-128"/>
              </a:rPr>
              <a:t>A4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secondary index, equality on key/non-key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Retrieve a single record if the search-key is a candidate key</a:t>
            </a:r>
          </a:p>
          <a:p>
            <a:pPr lvl="2"/>
            <a:r>
              <a:rPr lang="en-US" altLang="en-US" i="1" dirty="0">
                <a:ea typeface="MS PGothic" panose="020B0600070205080204" pitchFamily="34" charset="-128"/>
              </a:rPr>
              <a:t>Cost = (h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+ 1)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Retrieve multiple records if search-key is not a candidate key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of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matching records may be on a different block 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Cost =  (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>
                <a:ea typeface="MS PGothic" panose="020B0600070205080204" pitchFamily="34" charset="-128"/>
              </a:rPr>
              <a:t>n)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Can be very expensive!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63DD128C-77F0-4A3D-A3AD-12E6BC9F5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Involving Comparisons</a:t>
            </a:r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C20946C2-54EF-43A4-BEEE-FF0078C6C2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1017"/>
            <a:ext cx="5729101" cy="354059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</a:rPr>
              <a:t>Can implement selections of the form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 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by using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 linear file scan,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or by using indices in the following ways: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A5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comparison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  <a:r>
              <a:rPr lang="en-US" altLang="en-US" dirty="0">
                <a:ea typeface="MS PGothic" panose="020B0600070205080204" pitchFamily="34" charset="-128"/>
              </a:rPr>
              <a:t> (Relation is sorted on A)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use index to find first tuple 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and scan relation sequentially  from there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just scan relation sequentially till first tuple &gt;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v;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do not use index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A6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comparison</a:t>
            </a:r>
            <a:r>
              <a:rPr lang="en-US" altLang="en-US" dirty="0">
                <a:ea typeface="MS PGothic" panose="020B0600070205080204" pitchFamily="34" charset="-128"/>
              </a:rPr>
              <a:t>).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use index to find first index entry 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and scan index sequentially  from there, to find pointers to records.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just scan leaf pages of index finding pointers to records, till first entry &gt;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v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either case, retrieve records that are pointed to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requires an I/O per record;</a:t>
            </a:r>
            <a:r>
              <a:rPr lang="en-US" altLang="en-US" dirty="0">
                <a:ea typeface="MS PGothic" panose="020B0600070205080204" pitchFamily="34" charset="-128"/>
              </a:rPr>
              <a:t> Linear file scan may be cheaper!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>
            <a:extLst>
              <a:ext uri="{FF2B5EF4-FFF2-40B4-BE49-F238E27FC236}">
                <a16:creationId xmlns:a16="http://schemas.microsoft.com/office/drawing/2014/main" id="{7FD05BB0-1BC5-4784-9BDD-C08905CE85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Implementation of Complex Selections</a:t>
            </a:r>
          </a:p>
        </p:txBody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BB2B64C1-1D3F-4E22-A3D1-7315FFB662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87" y="890041"/>
            <a:ext cx="5629229" cy="3630827"/>
          </a:xfrm>
        </p:spPr>
        <p:txBody>
          <a:bodyPr/>
          <a:lstStyle/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Conjunction: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2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. . .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  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</a:rPr>
              <a:t>A7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conjunctive selection using one index</a:t>
            </a:r>
            <a:r>
              <a:rPr lang="en-US" altLang="en-US" dirty="0">
                <a:ea typeface="MS PGothic" panose="020B0600070205080204" pitchFamily="34" charset="-128"/>
              </a:rPr>
              <a:t>).</a:t>
            </a:r>
            <a:r>
              <a:rPr lang="en-US" altLang="en-US" i="1" dirty="0">
                <a:ea typeface="MS PGothic" panose="020B0600070205080204" pitchFamily="34" charset="-128"/>
              </a:rPr>
              <a:t> 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Select a combination of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and algorithms A1 through A7 that results in the least cost for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r).</a:t>
            </a:r>
          </a:p>
          <a:p>
            <a:pPr lvl="1">
              <a:tabLst>
                <a:tab pos="1753791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Test other conditions on tuple after fetching it into memory buffer.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A8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conjunctive selection using composite index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). 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appropriate composite (multiple-key) index if available.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A9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conjunctive selection by intersection of identifiers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).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indices with record pointers.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corresponding index for each condition, and take intersection of all the obtained sets of record pointers.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If some conditions do not have appropriate indices, apply test in memory.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7CA54525-062A-441C-8B55-B1782A395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Algorithms for Complex Selections</a:t>
            </a:r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855EF866-759B-4729-84CD-6D98CCFE56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93457"/>
            <a:ext cx="5695809" cy="2926980"/>
          </a:xfrm>
        </p:spPr>
        <p:txBody>
          <a:bodyPr/>
          <a:lstStyle/>
          <a:p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Disjunction: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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. . .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r). 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A10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disjunctive selection by union of identifiers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Applicable if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all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conditions have available indices. 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Otherwise use linear scan.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corresponding index for each condition, and take union of all the obtained sets of record pointers.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Negation: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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linear scan on file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very few records satisfy , and an index is applicable to 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Find satisfying records using index and fetch from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56081-1393-0BFB-A777-ECEA89F99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B5ADA8FB-91EA-E34A-B4A3-56D7A9F5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0E55-EFC1-22FE-8C54-149767273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38D9959F-040C-28FA-EE19-C69FAF61D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029630B0-11DC-4A16-D301-99450E47B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Index Creation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Sorting and Hash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556A6E6-07FA-30CD-C273-B1295BAA1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788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>
            <a:extLst>
              <a:ext uri="{FF2B5EF4-FFF2-40B4-BE49-F238E27FC236}">
                <a16:creationId xmlns:a16="http://schemas.microsoft.com/office/drawing/2014/main" id="{30ADAA97-BAE6-4F68-846B-69138BFF1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Sorting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63E5989-E98B-420C-AFB3-5AD92AE20E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926137"/>
            <a:ext cx="5626223" cy="156440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We may build an index on the relation, and then use the index to read the relation in sorted order.  May lead to one disk block access for each tuple.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relations that fit in memory, techniques like quicksort can be used. 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For relations that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fit in memory, </a:t>
            </a:r>
            <a:r>
              <a:rPr lang="en-US" altLang="ja-JP" b="1" dirty="0">
                <a:ea typeface="MS PGothic" panose="020B0600070205080204" pitchFamily="34" charset="-128"/>
              </a:rPr>
              <a:t>external sort-merge </a:t>
            </a:r>
            <a:r>
              <a:rPr lang="en-US" altLang="ja-JP" dirty="0">
                <a:ea typeface="MS PGothic" panose="020B0600070205080204" pitchFamily="34" charset="-128"/>
              </a:rPr>
              <a:t>is a good choice. 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59E60-21B1-76D0-6493-9A5AA6A755C0}"/>
              </a:ext>
            </a:extLst>
          </p:cNvPr>
          <p:cNvSpPr txBox="1"/>
          <p:nvPr/>
        </p:nvSpPr>
        <p:spPr>
          <a:xfrm>
            <a:off x="457200" y="2952750"/>
            <a:ext cx="7628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engine may build either a sorted index or a hash index.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key idea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cost of building the index and then using the index in the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 cheaper than running the default algorithm with an index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FD9A0-256B-2E72-412D-545C7A5B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889AA873-0DD1-8A42-7203-BC8D14C31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5DA196-1E24-77AF-B8AF-D138A80EF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25A26555-365B-06A7-5482-7C60B013C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F0ADD1A8-6496-C8B6-22B8-A5B1E96DA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88D3D775-B197-1C9D-AC92-0E6DF6C5A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586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8600" y="0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Management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28600" y="750093"/>
            <a:ext cx="4800600" cy="2960097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Previously</a:t>
            </a:r>
          </a:p>
          <a:p>
            <a:pPr lvl="1" indent="-342900"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Load/save things quickly.</a:t>
            </a:r>
          </a:p>
          <a:p>
            <a:pPr lvl="1" indent="-342900">
              <a:buFont typeface="Arial" charset="0"/>
              <a:buChar char="•"/>
              <a:defRPr/>
            </a:pPr>
            <a:r>
              <a:rPr lang="en-US" sz="2000" dirty="0">
                <a:solidFill>
                  <a:srgbClr val="7030A0"/>
                </a:solidFill>
                <a:latin typeface="Calibri"/>
              </a:rPr>
              <a:t>Storage Mgmt. (</a:t>
            </a:r>
            <a:r>
              <a:rPr lang="en-US" sz="2000" dirty="0" err="1">
                <a:solidFill>
                  <a:srgbClr val="7030A0"/>
                </a:solidFill>
                <a:latin typeface="Calibri"/>
              </a:rPr>
              <a:t>cont</a:t>
            </a:r>
            <a:r>
              <a:rPr lang="en-US" sz="2000" dirty="0">
                <a:solidFill>
                  <a:srgbClr val="7030A0"/>
                </a:solidFill>
                <a:latin typeface="Calibri"/>
              </a:rPr>
              <a:t>)</a:t>
            </a:r>
          </a:p>
          <a:p>
            <a:pPr lvl="1" indent="-342900">
              <a:buFont typeface="Arial" charset="0"/>
              <a:buChar char="•"/>
              <a:defRPr/>
            </a:pPr>
            <a:r>
              <a:rPr lang="en-US" sz="2000" dirty="0">
                <a:solidFill>
                  <a:srgbClr val="0070C0"/>
                </a:solidFill>
                <a:latin typeface="Calibri"/>
              </a:rPr>
              <a:t>Access data quickly.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  <a:p>
            <a:pPr marL="0" indent="0">
              <a:buNone/>
              <a:defRPr/>
            </a:pPr>
            <a:r>
              <a:rPr lang="en-US" sz="2400" dirty="0">
                <a:latin typeface="Calibri"/>
              </a:rPr>
              <a:t>Today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  <a:p>
            <a:pPr lvl="1" indent="-342900"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Find things quickly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cont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).</a:t>
            </a:r>
          </a:p>
          <a:p>
            <a:pPr lvl="1" indent="-342900">
              <a:buFont typeface="Arial" charset="0"/>
              <a:buChar char="•"/>
              <a:defRPr/>
            </a:pPr>
            <a:r>
              <a:rPr lang="en-US" sz="2000" dirty="0">
                <a:solidFill>
                  <a:srgbClr val="00B050"/>
                </a:solidFill>
                <a:latin typeface="Calibri"/>
              </a:rPr>
              <a:t>Query processing, e.g. transform</a:t>
            </a: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Declarative language to</a:t>
            </a:r>
          </a:p>
          <a:p>
            <a:pPr lvl="2" indent="-342900">
              <a:defRPr/>
            </a:pPr>
            <a:r>
              <a:rPr lang="en-US" sz="1600" dirty="0">
                <a:solidFill>
                  <a:srgbClr val="00B050"/>
                </a:solidFill>
                <a:latin typeface="Calibri"/>
              </a:rPr>
              <a:t>Procedural, functional, execution control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  <a:p>
            <a:pPr lvl="1" indent="-342900">
              <a:buFont typeface="Arial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44" y="36609"/>
            <a:ext cx="4075445" cy="4622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3479" y="4171950"/>
            <a:ext cx="24208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Database Systems: The Complete Book (2nd Edition)</a:t>
            </a:r>
            <a:b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</a:b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by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3"/>
              </a:rPr>
              <a:t>Hector Garcia-Molina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4"/>
              </a:rPr>
              <a:t>Jeffrey D. Ullman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5"/>
              </a:rPr>
              <a:t>Jennifer Widom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87671" y="3419000"/>
            <a:ext cx="867679" cy="413816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17EF2-7E77-8F6D-94CA-D47F21819381}"/>
              </a:ext>
            </a:extLst>
          </p:cNvPr>
          <p:cNvSpPr/>
          <p:nvPr/>
        </p:nvSpPr>
        <p:spPr>
          <a:xfrm>
            <a:off x="5387671" y="2724150"/>
            <a:ext cx="1680279" cy="413816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45569-84C7-E288-9BA2-5E55DD9F43CA}"/>
              </a:ext>
            </a:extLst>
          </p:cNvPr>
          <p:cNvSpPr/>
          <p:nvPr/>
        </p:nvSpPr>
        <p:spPr>
          <a:xfrm>
            <a:off x="5410200" y="2043032"/>
            <a:ext cx="893279" cy="4138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740085-597D-D141-45E3-72ABF0A2710D}"/>
              </a:ext>
            </a:extLst>
          </p:cNvPr>
          <p:cNvSpPr/>
          <p:nvPr/>
        </p:nvSpPr>
        <p:spPr>
          <a:xfrm>
            <a:off x="5362071" y="651668"/>
            <a:ext cx="893279" cy="111033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25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879B8AA5-A0A8-4838-ADA1-686E9F72F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Join Operation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9C29A8-5587-4BF6-ABF6-F0C97C489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4896"/>
            <a:ext cx="5656974" cy="282771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Several different algorithms to implement joins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Block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Indexed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Merge-join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Hash-join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Choice based on cost estimate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Examples use the following information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records of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5,000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10,000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of  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   100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     400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>
            <a:extLst>
              <a:ext uri="{FF2B5EF4-FFF2-40B4-BE49-F238E27FC236}">
                <a16:creationId xmlns:a16="http://schemas.microsoft.com/office/drawing/2014/main" id="{91286922-3E05-43EB-BC96-525D4D8EE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</a:t>
            </a:r>
          </a:p>
        </p:txBody>
      </p:sp>
      <p:sp>
        <p:nvSpPr>
          <p:cNvPr id="52227" name="Rectangle 1027">
            <a:extLst>
              <a:ext uri="{FF2B5EF4-FFF2-40B4-BE49-F238E27FC236}">
                <a16:creationId xmlns:a16="http://schemas.microsoft.com/office/drawing/2014/main" id="{D21FCF93-DB51-4923-B080-101A70BED1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6208"/>
            <a:ext cx="5797060" cy="2412629"/>
          </a:xfrm>
        </p:spPr>
        <p:txBody>
          <a:bodyPr/>
          <a:lstStyle/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To compute the theta join       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for each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        for each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  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test pair 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to see if they satisfy the join condition 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	     if they do, add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•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to the result.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        </a:t>
            </a: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     </a:t>
            </a:r>
            <a:r>
              <a:rPr lang="en-US" altLang="en-US" b="1" dirty="0" err="1">
                <a:ea typeface="MS PGothic" panose="020B0600070205080204" pitchFamily="34" charset="-128"/>
                <a:sym typeface="Greek Symbols" pitchFamily="18" charset="2"/>
              </a:rPr>
              <a:t>end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 is called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outer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inner 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of the join.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no indices and can be used with any kind of join condition.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Expensive since it examines every pair of tuples in the two relations.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F21AB-6064-1328-4938-D5C148ABC7C6}"/>
              </a:ext>
            </a:extLst>
          </p:cNvPr>
          <p:cNvSpPr txBox="1"/>
          <p:nvPr/>
        </p:nvSpPr>
        <p:spPr>
          <a:xfrm>
            <a:off x="457200" y="3562350"/>
            <a:ext cx="5140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clarity (or confusion), I sometimes use the terms: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Scan table for the outer relation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Probe table for the inner relation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857CDEC3-6BD7-4F5B-9D23-EF0F2519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91C2E64-0FB9-436E-9F23-CCE048FE2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5848" y="873919"/>
            <a:ext cx="5675834" cy="390286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the worst case, if there is enough memory only to hold one block of each relation, the estimated cost is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</a:t>
            </a:r>
            <a:r>
              <a:rPr lang="en-US" altLang="en-US" sz="1500" i="1" dirty="0">
                <a:ea typeface="MS PGothic" panose="020B0600070205080204" pitchFamily="34" charset="-128"/>
              </a:rPr>
              <a:t>n</a:t>
            </a:r>
            <a:r>
              <a:rPr lang="en-US" altLang="en-US" sz="1500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sz="1500" i="1" dirty="0">
                <a:ea typeface="MS PGothic" panose="020B0600070205080204" pitchFamily="34" charset="-128"/>
              </a:rPr>
              <a:t> 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+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1500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transfers, plus  </a:t>
            </a:r>
            <a:r>
              <a:rPr lang="en-US" altLang="en-US" sz="1500" i="1" dirty="0" err="1">
                <a:ea typeface="MS PGothic" panose="020B0600070205080204" pitchFamily="34" charset="-128"/>
              </a:rPr>
              <a:t>n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sz="1500" i="1" dirty="0">
                <a:ea typeface="MS PGothic" panose="020B0600070205080204" pitchFamily="34" charset="-128"/>
              </a:rPr>
              <a:t> 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+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1500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seeks</a:t>
            </a:r>
            <a:endParaRPr lang="en-US" altLang="en-US" sz="1200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the smaller relation fits entirely in memory, use that as the inner relation.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Reduces cost to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and 2 seeks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Assuming worst case memory availability cost estimate is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student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as outer relation: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5000  400 + 100 = 2,000,100 block transfers,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5000 + 100 = 5100 seeks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takes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as the outer relation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10000  100 + 400 = 1,000,400 block transfers and 10,400 seeks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smaller relation 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fits entirely in memory, the cost estimate will be 500 block transfers.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nested-loops algorithm (next slide) is preferable.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AC6F6974-A8C7-4393-82EB-2846C81D0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Indexed Nested-Loop Join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D40F014-D3E9-4914-80EE-CCDD23D009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0166"/>
            <a:ext cx="5413334" cy="3378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Index lookups can replace file scans if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join is an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 or natural join and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 index is available on the inner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join attribute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construct an index just to compute a join.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the outer relation </a:t>
            </a:r>
            <a:r>
              <a:rPr lang="en-US" altLang="en-US" i="1" dirty="0">
                <a:ea typeface="MS PGothic" panose="020B0600070205080204" pitchFamily="34" charset="-128"/>
              </a:rPr>
              <a:t>r,</a:t>
            </a:r>
            <a:r>
              <a:rPr lang="en-US" altLang="en-US" dirty="0">
                <a:ea typeface="MS PGothic" panose="020B0600070205080204" pitchFamily="34" charset="-128"/>
              </a:rPr>
              <a:t> use the index to look up tuples in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that satisfy the join condition with tuple </a:t>
            </a:r>
            <a:r>
              <a:rPr lang="en-US" altLang="en-US" i="1" dirty="0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case:  buffer has space for only one page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and, for each tuple in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we perform an index lookup on </a:t>
            </a:r>
            <a:r>
              <a:rPr lang="en-US" altLang="en-US" i="1" dirty="0">
                <a:ea typeface="MS PGothic" panose="020B0600070205080204" pitchFamily="34" charset="-128"/>
              </a:rPr>
              <a:t>s.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of the join: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 +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the cost of traversing index and fetching all matching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 for one tuple or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can be estimated as cost of a single selection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using the join condition.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indices are available on join attributes of both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s,</a:t>
            </a:r>
            <a:b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the relation with fewer tuples as the outer relation.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0543EE86-49A1-4B2E-A768-5258983E9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970AC8B-5F83-483D-AF83-922F8CEC9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2142" y="945298"/>
            <a:ext cx="5955021" cy="1902979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Sort both relations on their join attribute (if not already sorted on the join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attributes).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Merge the sorted relations to join them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Join step is similar to the merge stage of the sort-merge algorithm. 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Main difference is handling of duplicate values in join attribute —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every pair with same value on join attribute must be matched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3.   </a:t>
            </a:r>
            <a:r>
              <a:rPr lang="en-US" altLang="en-US" dirty="0">
                <a:ea typeface="MS PGothic" panose="020B0600070205080204" pitchFamily="34" charset="-128"/>
              </a:rPr>
              <a:t>Detailed algorithm in book</a:t>
            </a:r>
          </a:p>
        </p:txBody>
      </p:sp>
      <p:pic>
        <p:nvPicPr>
          <p:cNvPr id="64516" name="Picture 10">
            <a:extLst>
              <a:ext uri="{FF2B5EF4-FFF2-40B4-BE49-F238E27FC236}">
                <a16:creationId xmlns:a16="http://schemas.microsoft.com/office/drawing/2014/main" id="{EB9A4822-0DB7-4C8A-88DB-460E67E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30" y="2487323"/>
            <a:ext cx="1637617" cy="164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2336F-B6AC-98DF-7213-8668FA2C92B5}"/>
              </a:ext>
            </a:extLst>
          </p:cNvPr>
          <p:cNvSpPr txBox="1"/>
          <p:nvPr/>
        </p:nvSpPr>
        <p:spPr>
          <a:xfrm>
            <a:off x="457200" y="3867150"/>
            <a:ext cx="2847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#(A) = n, #(B) = m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n*m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n*log(n) + m*log(m) + n + m</a:t>
            </a:r>
          </a:p>
        </p:txBody>
      </p:sp>
    </p:spTree>
    <p:extLst>
      <p:ext uri="{BB962C8B-B14F-4D97-AF65-F5344CB8AC3E}">
        <p14:creationId xmlns:p14="http://schemas.microsoft.com/office/powerpoint/2010/main" val="194957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13E438D7-C598-4EDA-9E3F-8B9987EC8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2137334-2ACC-454C-B8E0-4D4836714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3920"/>
            <a:ext cx="5598539" cy="322283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Can be used only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Each block needs to be read only once (assuming all tuples for any given value of the join attributes fit in memory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Thus the cost of merge join is: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 block transfers  +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342900" lvl="1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 + the cost of sorting if relations are unsorted.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hybrid merge-join</a:t>
            </a:r>
            <a:r>
              <a:rPr lang="en-US" altLang="en-US" b="1" dirty="0">
                <a:ea typeface="MS PGothic" panose="020B0600070205080204" pitchFamily="34" charset="-128"/>
              </a:rPr>
              <a:t>: </a:t>
            </a:r>
            <a:r>
              <a:rPr lang="en-US" altLang="en-US" dirty="0">
                <a:ea typeface="MS PGothic" panose="020B0600070205080204" pitchFamily="34" charset="-128"/>
              </a:rPr>
              <a:t>If one relation is sorted, and the other has a secondary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join attribute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 the sorted relation with the leaf entries of the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Sort the result on the addresses of the unsorted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Scan the unsorted relation in physical address order and merge with previous result, to replace addresses by the actual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Sequential scan more efficient than random lookup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E449C0D3-B1B5-442F-8C15-9D1470DE1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4D9820F-1360-4789-A03A-243DEC744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4" y="883509"/>
            <a:ext cx="5666172" cy="259061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Applicable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 hash function</a:t>
            </a:r>
            <a:r>
              <a:rPr lang="en-US" altLang="en-US" i="1" dirty="0">
                <a:ea typeface="MS PGothic" panose="020B0600070205080204" pitchFamily="34" charset="-128"/>
              </a:rPr>
              <a:t> h</a:t>
            </a:r>
            <a:r>
              <a:rPr lang="en-US" altLang="en-US" dirty="0">
                <a:ea typeface="MS PGothic" panose="020B0600070205080204" pitchFamily="34" charset="-128"/>
              </a:rPr>
              <a:t> is used to partition tuples of both relations 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maps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dirty="0">
                <a:ea typeface="MS PGothic" panose="020B0600070205080204" pitchFamily="34" charset="-128"/>
              </a:rPr>
              <a:t> values to {0, 1, ...,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}, where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the common attributes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used in the natural join.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, 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 partitions of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US" altLang="en-US" dirty="0">
                <a:ea typeface="MS PGothic" panose="020B0600070205080204" pitchFamily="34" charset="-128"/>
              </a:rPr>
              <a:t>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denotes partitions of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Note: </a:t>
            </a:r>
            <a:r>
              <a:rPr lang="en-US" altLang="en-US" dirty="0">
                <a:ea typeface="MS PGothic" panose="020B0600070205080204" pitchFamily="34" charset="-128"/>
              </a:rPr>
              <a:t>In book,  Figure 12.10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 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,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baseline="-25000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and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i="1" dirty="0">
                <a:ea typeface="MS PGothic" panose="020B0600070205080204" pitchFamily="34" charset="-128"/>
              </a:rPr>
              <a:t> n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. 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74E34440-0C98-4ADA-BA4C-BAEBEDF01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pic>
        <p:nvPicPr>
          <p:cNvPr id="70659" name="Picture 8">
            <a:extLst>
              <a:ext uri="{FF2B5EF4-FFF2-40B4-BE49-F238E27FC236}">
                <a16:creationId xmlns:a16="http://schemas.microsoft.com/office/drawing/2014/main" id="{EBE0E4E7-07C2-4B72-9B27-F9B80E26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38" y="1031296"/>
            <a:ext cx="3064355" cy="308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874CBB-5639-0889-B72D-C9CAA365EBC7}"/>
              </a:ext>
            </a:extLst>
          </p:cNvPr>
          <p:cNvSpPr/>
          <p:nvPr/>
        </p:nvSpPr>
        <p:spPr bwMode="auto">
          <a:xfrm>
            <a:off x="304800" y="1504950"/>
            <a:ext cx="228600" cy="1828800"/>
          </a:xfrm>
          <a:prstGeom prst="rect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62EA18-B45E-408A-A7A9-54AEC3A3332F}"/>
              </a:ext>
            </a:extLst>
          </p:cNvPr>
          <p:cNvSpPr/>
          <p:nvPr/>
        </p:nvSpPr>
        <p:spPr bwMode="auto">
          <a:xfrm>
            <a:off x="1694719" y="1504949"/>
            <a:ext cx="228600" cy="3080909"/>
          </a:xfrm>
          <a:prstGeom prst="rect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-128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3751BA-8B51-8ABB-21DD-73DBF793731B}"/>
              </a:ext>
            </a:extLst>
          </p:cNvPr>
          <p:cNvCxnSpPr>
            <a:cxnSpLocks/>
          </p:cNvCxnSpPr>
          <p:nvPr/>
        </p:nvCxnSpPr>
        <p:spPr bwMode="auto">
          <a:xfrm>
            <a:off x="1618519" y="1657350"/>
            <a:ext cx="0" cy="2928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936DE2-1B39-AFFC-C1CA-F210F867A99A}"/>
              </a:ext>
            </a:extLst>
          </p:cNvPr>
          <p:cNvSpPr txBox="1"/>
          <p:nvPr/>
        </p:nvSpPr>
        <p:spPr>
          <a:xfrm>
            <a:off x="6858000" y="54530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a.X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b.Z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48CAA5AF-67A3-4585-9C6F-0592EA7C4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958A5-6618-4B98-BAA4-FEA5A4750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5" y="826874"/>
            <a:ext cx="5646199" cy="1474167"/>
          </a:xfrm>
        </p:spPr>
        <p:txBody>
          <a:bodyPr/>
          <a:lstStyle/>
          <a:p>
            <a:r>
              <a:rPr lang="en-US" altLang="en-US" i="1" dirty="0">
                <a:ea typeface="MS PGothic" panose="020B0600070205080204" pitchFamily="34" charset="-128"/>
              </a:rPr>
              <a:t>r 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need only to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 in any other partition, since: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and an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that satisfy the join condition will have the same value for the join attributes.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If that value is hashed to some value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, the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has to be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the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4C19BC0B-9814-430F-B171-DC17AF515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3281CE-1FCD-42D4-BD4A-8D618E6CF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1789" y="1141810"/>
            <a:ext cx="5402909" cy="2467664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Partition the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using hashing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.  When partitioning a relation, one block of memory is reserved as the output buffer for each partition.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Partition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similarly.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For each </a:t>
            </a:r>
            <a:r>
              <a:rPr lang="en-US" altLang="en-US" i="1" dirty="0">
                <a:ea typeface="MS PGothic" panose="020B0600070205080204" pitchFamily="34" charset="-128"/>
              </a:rPr>
              <a:t>i: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(a)	Load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into memory and build an in-memory hash index on it using the join attribute.  This hash index uses a different hash function than the earlier one </a:t>
            </a:r>
            <a:r>
              <a:rPr lang="en-US" altLang="en-US" i="1" dirty="0">
                <a:ea typeface="MS PGothic" panose="020B0600070205080204" pitchFamily="34" charset="-128"/>
              </a:rPr>
              <a:t>h.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(b)	Read the 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from the disk one by one.  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locate each matching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using the in-memory hash index.  Output the concatenation of their attributes.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45789630-8926-4A06-8E70-2E740D63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193" y="867762"/>
            <a:ext cx="382573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hash-join of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is computed as follows.</a:t>
            </a:r>
          </a:p>
        </p:txBody>
      </p:sp>
      <p:sp>
        <p:nvSpPr>
          <p:cNvPr id="74757" name="Text Box 5">
            <a:extLst>
              <a:ext uri="{FF2B5EF4-FFF2-40B4-BE49-F238E27FC236}">
                <a16:creationId xmlns:a16="http://schemas.microsoft.com/office/drawing/2014/main" id="{692CBE19-D556-4D45-83B8-A73BB61FE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717" y="3710031"/>
            <a:ext cx="5690528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Relation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build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probe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34EBD-B7E7-17B9-ED38-BD9272F8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900BE41E-36FE-D879-BA62-3E8B46D52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80F7E3-EF04-C280-654B-0E46C42D9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BF9A8045-EBED-3434-BA55-A7A5961C9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F5B0BE4B-9BEB-63D5-EBBA-AF99C86C8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i="1" dirty="0">
                <a:solidFill>
                  <a:schemeClr val="bg1"/>
                </a:solidFill>
              </a:rPr>
              <a:t>Indexes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9FA912A5-2C84-7806-F887-E15D631AD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W4111-02024F-9-Module-II(3)-</a:t>
            </a:r>
            <a:r>
              <a:rPr lang="en-US" altLang="en-US" sz="800" b="1" dirty="0" err="1">
                <a:solidFill>
                  <a:schemeClr val="bg1"/>
                </a:solidFill>
              </a:rPr>
              <a:t>NoSql</a:t>
            </a:r>
            <a:r>
              <a:rPr lang="en-US" altLang="en-US" sz="800" b="1" dirty="0">
                <a:solidFill>
                  <a:schemeClr val="bg1"/>
                </a:solidFill>
              </a:rPr>
              <a:t>(3)			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67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AF20C07A-BC1B-42FB-A66A-3B1318B3D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 (Cont.)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22CD1C5-A5E7-4586-9733-7EBAE6D110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6873"/>
            <a:ext cx="5639540" cy="310745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The value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and the hash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is chosen such that each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should fit in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Typically n is chosen as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ea typeface="MS PGothic" panose="020B0600070205080204" pitchFamily="34" charset="-128"/>
              </a:rPr>
              <a:t>b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dirty="0">
                <a:ea typeface="MS PGothic" panose="020B0600070205080204" pitchFamily="34" charset="-128"/>
              </a:rPr>
              <a:t> * f  where f is a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fudge factor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, typically around 1.2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probe relation partitions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fit in memory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Recursive partitioning</a:t>
            </a:r>
            <a:r>
              <a:rPr lang="en-US" altLang="en-US" b="1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required if number of partitions </a:t>
            </a:r>
            <a:r>
              <a:rPr lang="en-US" altLang="en-US" i="1" dirty="0">
                <a:ea typeface="MS PGothic" panose="020B0600070205080204" pitchFamily="34" charset="-128"/>
              </a:rPr>
              <a:t>n </a:t>
            </a:r>
            <a:r>
              <a:rPr lang="en-US" altLang="en-US" dirty="0">
                <a:ea typeface="MS PGothic" panose="020B0600070205080204" pitchFamily="34" charset="-128"/>
              </a:rPr>
              <a:t>is greater than number of pages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of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instead of partitioning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ways, use</a:t>
            </a:r>
            <a:r>
              <a:rPr lang="en-US" altLang="en-US" i="1" dirty="0">
                <a:ea typeface="MS PGothic" panose="020B0600070205080204" pitchFamily="34" charset="-128"/>
              </a:rPr>
              <a:t>  M – </a:t>
            </a:r>
            <a:r>
              <a:rPr lang="en-US" altLang="en-US" dirty="0">
                <a:ea typeface="MS PGothic" panose="020B0600070205080204" pitchFamily="34" charset="-128"/>
              </a:rPr>
              <a:t>1 partitions for 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Further partition the </a:t>
            </a:r>
            <a:r>
              <a:rPr lang="en-US" altLang="en-US" i="1" dirty="0">
                <a:ea typeface="MS PGothic" panose="020B0600070205080204" pitchFamily="34" charset="-128"/>
              </a:rPr>
              <a:t>M – </a:t>
            </a:r>
            <a:r>
              <a:rPr lang="en-US" altLang="en-US" dirty="0">
                <a:ea typeface="MS PGothic" panose="020B0600070205080204" pitchFamily="34" charset="-128"/>
              </a:rPr>
              <a:t>1 partitions using a different hash function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Use same partitioning method 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Rarely required: e.g., with block size of 4 KB, recursive partitioning not needed for relations of &lt; 1GB with memory size of 2MB, or relations of &lt; 36 GB with memory of 12 MB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DDF4C-6488-EB13-1E05-F7CABF98F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4538DD6A-CC65-F4D3-F1E1-293AF0FA5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2618E1-DA79-2FA8-0217-5CCB0569A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234A9FE5-45AA-305A-2A04-A40EE6CDA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3A6B9AA3-219B-C280-67A4-DC2DD33BD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Other Operations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11E9B1D-CCAD-2DF6-D0B4-ABAD29AC8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2815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F9DEBEE7-80B5-46A7-AA65-8A28BCE01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2B0884B-0A2B-4136-9A5F-5EA2E3782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71993"/>
            <a:ext cx="5451795" cy="238555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Duplicate elimination </a:t>
            </a:r>
            <a:r>
              <a:rPr lang="en-US" altLang="en-US" dirty="0">
                <a:ea typeface="MS PGothic" panose="020B0600070205080204" pitchFamily="34" charset="-128"/>
              </a:rPr>
              <a:t>can be implemented via hashing or sorting.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On sorting duplicates will come adjacent to each other, and all but one set of duplicates can be deleted.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Optimization: </a:t>
            </a:r>
            <a:r>
              <a:rPr lang="en-US" altLang="en-US" dirty="0">
                <a:ea typeface="MS PGothic" panose="020B0600070205080204" pitchFamily="34" charset="-128"/>
              </a:rPr>
              <a:t>duplicates can be deleted during run generation as well as at intermediate merge steps in external sort-merge.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Hashing is similar – duplicates will come into the same bucket.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Projection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perform projection on each tuple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followed by duplicate elimination. </a:t>
            </a:r>
            <a:endParaRPr lang="en-US" altLang="en-US" b="1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2B4C0383-7AD0-4209-99D3-21904BE02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 : Aggregation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F09A406-91F2-42A0-9BDA-1A19D3843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509" y="926137"/>
            <a:ext cx="5440844" cy="330597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Aggregation</a:t>
            </a:r>
            <a:r>
              <a:rPr lang="en-US" altLang="en-US" dirty="0">
                <a:ea typeface="MS PGothic" panose="020B0600070205080204" pitchFamily="34" charset="-128"/>
              </a:rPr>
              <a:t> can be implemented in a manner similar to duplicate elimination.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Sorting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ea typeface="MS PGothic" panose="020B0600070205080204" pitchFamily="34" charset="-128"/>
              </a:rPr>
              <a:t>hashing</a:t>
            </a:r>
            <a:r>
              <a:rPr lang="en-US" altLang="en-US" dirty="0">
                <a:ea typeface="MS PGothic" panose="020B0600070205080204" pitchFamily="34" charset="-128"/>
              </a:rPr>
              <a:t> can be used to bring tuples in the same group together, and then the aggregate functions can be applied on each group.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Optimization</a:t>
            </a:r>
            <a:r>
              <a:rPr lang="en-US" altLang="en-US" i="1" dirty="0">
                <a:ea typeface="MS PGothic" panose="020B0600070205080204" pitchFamily="34" charset="-128"/>
              </a:rPr>
              <a:t>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partial aggregation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combine tuples in the same group during run generation and intermediate merges, by computing partial aggregate values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count, min, max, sum: keep aggregate values on tuples found so far in the group. 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When combining partial aggregate for count, add up the partial aggregates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lang="en-US" altLang="en-US" dirty="0" err="1">
                <a:ea typeface="MS PGothic" panose="020B0600070205080204" pitchFamily="34" charset="-128"/>
              </a:rPr>
              <a:t>avg</a:t>
            </a:r>
            <a:r>
              <a:rPr lang="en-US" altLang="en-US" dirty="0">
                <a:ea typeface="MS PGothic" panose="020B0600070205080204" pitchFamily="34" charset="-128"/>
              </a:rPr>
              <a:t>, keep sum and count, and divide sum by count at the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DAD3CFC1-2C2A-42D2-A575-828A9E8A7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of Expressions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A77B05E4-D4F7-4717-B352-991F9A2BA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78038"/>
            <a:ext cx="5454160" cy="1970465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Materialization</a:t>
            </a:r>
            <a:r>
              <a:rPr lang="en-US" altLang="en-US" dirty="0">
                <a:ea typeface="MS PGothic" panose="020B0600070205080204" pitchFamily="34" charset="-128"/>
              </a:rPr>
              <a:t>:  generate results of an expression whose inputs are relations or are already computed,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(store) it on disk.  Repeat.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Pipelining</a:t>
            </a:r>
            <a:r>
              <a:rPr lang="en-US" altLang="en-US" dirty="0">
                <a:ea typeface="MS PGothic" panose="020B0600070205080204" pitchFamily="34" charset="-128"/>
              </a:rPr>
              <a:t>:  pass on tuples to parent operations even as an operation is being executed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study above alternatives in more detail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2918-A89F-5257-F901-5AFCFC50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60FF01D6-5E54-B5CC-1B59-6CC375A6D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9CC26E-8823-11AA-D963-C3C5FFB1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17AF8279-1680-D77A-2424-D4F8046AE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7924D422-89DB-DDC2-8D2C-83CE582EF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Evaluation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9310FCBE-156A-CAEC-432B-49416BF0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4366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B75B16A1-B58F-4CB3-AA24-54C6642B9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AB83BF51-4205-4CC7-9E7F-33401B9B87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825"/>
            <a:ext cx="5466436" cy="1573426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Materialized evaluation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  <a:r>
              <a:rPr lang="en-US" altLang="en-US" b="1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evaluate one operation at a time, starting at the lowest-level.  Use intermediate results materialized into temporary relations to evaluate next-level operations.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E.g., in figure below, compute and store</a:t>
            </a: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then compute the store its join with </a:t>
            </a:r>
            <a:r>
              <a:rPr lang="en-US" altLang="en-US" i="1" dirty="0">
                <a:ea typeface="MS PGothic" panose="020B0600070205080204" pitchFamily="34" charset="-128"/>
              </a:rPr>
              <a:t>instructor, </a:t>
            </a:r>
            <a:r>
              <a:rPr lang="en-US" altLang="en-US" dirty="0">
                <a:ea typeface="MS PGothic" panose="020B0600070205080204" pitchFamily="34" charset="-128"/>
              </a:rPr>
              <a:t>and finally compute the projection on </a:t>
            </a:r>
            <a:r>
              <a:rPr lang="en-US" altLang="en-US" i="1" dirty="0">
                <a:ea typeface="MS PGothic" panose="020B0600070205080204" pitchFamily="34" charset="-128"/>
              </a:rPr>
              <a:t>name. </a:t>
            </a:r>
            <a:endParaRPr lang="en-US" altLang="en-US" b="1" i="1" dirty="0">
              <a:ea typeface="MS PGothic" panose="020B0600070205080204" pitchFamily="34" charset="-128"/>
            </a:endParaRPr>
          </a:p>
        </p:txBody>
      </p:sp>
      <p:graphicFrame>
        <p:nvGraphicFramePr>
          <p:cNvPr id="102404" name="Object 2">
            <a:extLst>
              <a:ext uri="{FF2B5EF4-FFF2-40B4-BE49-F238E27FC236}">
                <a16:creationId xmlns:a16="http://schemas.microsoft.com/office/drawing/2014/main" id="{046F3984-63E5-43B3-97DD-A0384B4EA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1399" y="1713899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76400" imgH="241300" progId="">
                  <p:embed/>
                </p:oleObj>
              </mc:Choice>
              <mc:Fallback>
                <p:oleObj name="Equation" r:id="rId3" imgW="1676400" imgH="241300" progId="">
                  <p:embed/>
                  <p:pic>
                    <p:nvPicPr>
                      <p:cNvPr id="102404" name="Object 2">
                        <a:extLst>
                          <a:ext uri="{FF2B5EF4-FFF2-40B4-BE49-F238E27FC236}">
                            <a16:creationId xmlns:a16="http://schemas.microsoft.com/office/drawing/2014/main" id="{046F3984-63E5-43B3-97DD-A0384B4EA3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399" y="1713899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05" name="Picture 14">
            <a:extLst>
              <a:ext uri="{FF2B5EF4-FFF2-40B4-BE49-F238E27FC236}">
                <a16:creationId xmlns:a16="http://schemas.microsoft.com/office/drawing/2014/main" id="{B56C90A5-F0AE-475D-8135-EDB0B495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367" y="2625356"/>
            <a:ext cx="2130122" cy="15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53B60583-6953-4FCC-ABE5-6B7EE1F2A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 (Cont.)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A76FFE1-8C22-447B-8523-476FD7329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213"/>
            <a:ext cx="5599591" cy="223215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Materialized evaluation is always applicable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of writing results to disk and reading them back can be quite high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Our cost formulas for operations ignore cost of writing results to disk, so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Overall cost  =  Sum of costs of individual operations +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 buffering</a:t>
            </a:r>
            <a:r>
              <a:rPr lang="en-US" altLang="en-US" dirty="0">
                <a:ea typeface="MS PGothic" panose="020B0600070205080204" pitchFamily="34" charset="-128"/>
              </a:rPr>
              <a:t>: use two output buffers for each operation, when one is full write it to disk while the other is getting filled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Allows overlap of disk writes with computation and reduces execution time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>
            <a:extLst>
              <a:ext uri="{FF2B5EF4-FFF2-40B4-BE49-F238E27FC236}">
                <a16:creationId xmlns:a16="http://schemas.microsoft.com/office/drawing/2014/main" id="{08BE99F7-675F-4CF6-B440-2AF8B1C37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</a:t>
            </a:r>
          </a:p>
        </p:txBody>
      </p:sp>
      <p:sp>
        <p:nvSpPr>
          <p:cNvPr id="106499" name="Rectangle 2051">
            <a:extLst>
              <a:ext uri="{FF2B5EF4-FFF2-40B4-BE49-F238E27FC236}">
                <a16:creationId xmlns:a16="http://schemas.microsoft.com/office/drawing/2014/main" id="{96D60249-A125-4E6A-AC6B-5F3808DCA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89165"/>
            <a:ext cx="5700166" cy="30081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Pipelined evaluation</a:t>
            </a:r>
            <a:r>
              <a:rPr lang="en-US" altLang="en-US" dirty="0">
                <a:ea typeface="MS PGothic" panose="020B0600070205080204" pitchFamily="34" charset="-128"/>
              </a:rPr>
              <a:t>:  evaluate several operations simultaneously, passing the results of one operation on to the next.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in previous expression tree,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</a:t>
            </a:r>
            <a:br>
              <a:rPr lang="en-US" altLang="ja-JP" dirty="0">
                <a:ea typeface="MS PGothic" panose="020B0600070205080204" pitchFamily="34" charset="-128"/>
              </a:rPr>
            </a:br>
            <a:br>
              <a:rPr lang="en-US" altLang="ja-JP" dirty="0">
                <a:ea typeface="MS PGothic" panose="020B0600070205080204" pitchFamily="34" charset="-128"/>
              </a:rPr>
            </a:br>
            <a:r>
              <a:rPr lang="en-US" altLang="ja-JP" dirty="0">
                <a:ea typeface="MS PGothic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instead, pass tuples directly to the join..  Similarly,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Much cheaper than materialization: no need to store a temporary relation to disk.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Pipelining may not always be possible – e.g., sort, hash-join.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pipelining to be effective, use evaluation algorithms that generate output tuples even as tuples are received for inputs to the operation.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Pipelines can be executed in two ways: 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</p:txBody>
      </p:sp>
      <p:graphicFrame>
        <p:nvGraphicFramePr>
          <p:cNvPr id="106500" name="Object 5">
            <a:extLst>
              <a:ext uri="{FF2B5EF4-FFF2-40B4-BE49-F238E27FC236}">
                <a16:creationId xmlns:a16="http://schemas.microsoft.com/office/drawing/2014/main" id="{4F0A48FF-087B-401A-A1C0-B05A20AB04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803" y="1502802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76400" imgH="241300" progId="">
                  <p:embed/>
                </p:oleObj>
              </mc:Choice>
              <mc:Fallback>
                <p:oleObj name="Equation" r:id="rId3" imgW="1676400" imgH="241300" progId="">
                  <p:embed/>
                  <p:pic>
                    <p:nvPicPr>
                      <p:cNvPr id="106500" name="Object 5">
                        <a:extLst>
                          <a:ext uri="{FF2B5EF4-FFF2-40B4-BE49-F238E27FC236}">
                            <a16:creationId xmlns:a16="http://schemas.microsoft.com/office/drawing/2014/main" id="{4F0A48FF-087B-401A-A1C0-B05A20AB0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03" y="1502802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3D969869-47E9-4D95-B1BC-52547E73B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0F65DC46-5F18-44FC-BC85-911914755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5773"/>
            <a:ext cx="5652857" cy="372106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lazy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repeatedly requests next tuple  from top level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Each operation requests  next tuple from children operations as required, in order to output its next tuple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 between calls, operation has to maintain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state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 so it knows what to return next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producer-driven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eager</a:t>
            </a:r>
            <a:r>
              <a:rPr lang="en-US" altLang="en-US" dirty="0">
                <a:ea typeface="MS PGothic" panose="020B0600070205080204" pitchFamily="34" charset="-128"/>
              </a:rPr>
              <a:t> pipelining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Operators produce tuples eagerly and pass them up to their parents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Buffer maintained between operators, child puts tuples in buffer, parent removes tuples from buffer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if buffer is full, child waits till there is space in the buffer, and then generates more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schedules operations that have space in output buffer and can process more input tuples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 name: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pull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push</a:t>
            </a:r>
            <a:r>
              <a:rPr lang="en-US" altLang="en-US" dirty="0">
                <a:ea typeface="MS PGothic" panose="020B0600070205080204" pitchFamily="34" charset="-128"/>
              </a:rPr>
              <a:t> models of pipelining</a:t>
            </a:r>
          </a:p>
          <a:p>
            <a:pPr>
              <a:buFont typeface="Monotype Sorts" pitchFamily="-65" charset="2"/>
              <a:buNone/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23377-6738-F7A3-1DB6-B5AA21CA3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A53100DA-9460-E20D-D216-2B60D8BB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7E28D1-C2A3-C10A-6F73-3922B5256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AF563DF7-47C4-60B5-74B6-42E9F8BFC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FCDEDA25-CC90-A34B-D588-82265D7D0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Reminder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440CA7A6-BE87-5CDA-59D4-AB67D35FD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90309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3EF99701-7A8B-4FEC-B522-3B9840E1B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6F533134-555E-43F5-B79B-23B670FAF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86798"/>
            <a:ext cx="5609252" cy="32337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Implementation of demand-driven pipelining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operation is implemented as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iterator</a:t>
            </a:r>
            <a:r>
              <a:rPr lang="en-US" altLang="en-US" dirty="0">
                <a:ea typeface="MS PGothic" panose="020B0600070205080204" pitchFamily="34" charset="-128"/>
              </a:rPr>
              <a:t> implementing the following operations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open()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file scan: initialize file scan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 to beginning of file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merge join: sort relations;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pointers to beginning of sorted relations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next()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file scan: Output next tuple, and advance and store file pointer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merge join:  continue with merge from earlier state till next output tuple is found.  Save pointers as iterator state.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close()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3D4A0-591D-50AB-6582-3D7328EBE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CF264256-EF8E-D7A6-F43A-14B78A370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A7629-6471-9FAE-CDFE-F5D3038F2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0CB4DA95-3D4B-32B9-DF50-04E52EFB3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6DBBBCB0-F43E-AA9E-A9C3-C736DEA91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HW3 and HW4,</a:t>
            </a:r>
            <a:b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“The Project” Discussion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CA8D92CF-E622-AF95-C0B6-114BD6E9A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W4111-02024F-9-Module-II(3)-</a:t>
            </a:r>
            <a:r>
              <a:rPr kumimoji="0" lang="en-US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NoSql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(3)	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70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15A70-DBD7-BE00-DD22-CB23429D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EA75A8A8-A45C-FF91-228F-F026E8F4E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3A2A02-7E32-52A9-3639-8B791D89B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D7B73794-470A-47ED-41CB-F9A86CAD7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415CF499-EB79-31A6-41C8-9B040B7BA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Overview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625E415-D216-C186-FA39-50C0D12F7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833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508E83-A99E-ED39-F8CA-F297340E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2E608-4012-884F-55FC-C7B35904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4520"/>
            <a:ext cx="6677584" cy="40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51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F4C592-1BE5-CDC0-7136-C3D73C83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1BAB3-1019-4F97-A971-E5FCE9B3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6629400" cy="38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41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04570-AF37-B0BB-965F-00ABC4C3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C7E95-5EFA-75CC-BEE6-370E6E17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C8D8E-F29E-F624-461E-BCD879BD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6629400" cy="389155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69BA99-0D76-7B38-42F6-E7BA343C7539}"/>
              </a:ext>
            </a:extLst>
          </p:cNvPr>
          <p:cNvSpPr/>
          <p:nvPr/>
        </p:nvSpPr>
        <p:spPr>
          <a:xfrm>
            <a:off x="381000" y="666750"/>
            <a:ext cx="8077200" cy="3733800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programming and non-programming implement a data engineering </a:t>
            </a:r>
            <a:r>
              <a:rPr lang="en-US" sz="2000" dirty="0" err="1"/>
              <a:t>Jupyter</a:t>
            </a:r>
            <a:r>
              <a:rPr lang="en-US" sz="2000" dirty="0"/>
              <a:t> notebook.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programming track builds a simple REST application/microservice for transformed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Non-programming implements more complex transformation, and queries for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will provide starter projects with examples.</a:t>
            </a:r>
          </a:p>
        </p:txBody>
      </p:sp>
    </p:spTree>
    <p:extLst>
      <p:ext uri="{BB962C8B-B14F-4D97-AF65-F5344CB8AC3E}">
        <p14:creationId xmlns:p14="http://schemas.microsoft.com/office/powerpoint/2010/main" val="41684220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1791A-A5FE-B631-E037-A867729D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Hw3, HW4 and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B5BA8-EB7B-8FF1-A1E0-DB8E5A2F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61031"/>
            <a:ext cx="5892800" cy="40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91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2923E-B7E7-781B-A85F-707437B83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CC18DC-E4C7-ABDA-88EE-3B5A8633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Hw3, HW4 and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C19F5-0296-08C4-1108-F32C86E4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61031"/>
            <a:ext cx="5892800" cy="40214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176796-7494-B27F-4074-15BE9E61174C}"/>
              </a:ext>
            </a:extLst>
          </p:cNvPr>
          <p:cNvSpPr/>
          <p:nvPr/>
        </p:nvSpPr>
        <p:spPr>
          <a:xfrm>
            <a:off x="2362200" y="666750"/>
            <a:ext cx="6858000" cy="3810000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Directories for both tracks: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/data contains the input files in CSV and JSON formats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 planned to allow students to choose their own </a:t>
            </a:r>
            <a:r>
              <a:rPr lang="en-US" dirty="0" err="1"/>
              <a:t>datsets</a:t>
            </a:r>
            <a:r>
              <a:rPr lang="en-US" dirty="0"/>
              <a:t>, but this introduces too much complexity. We would have an entire phase of  “Is this a goo dataset?”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 will provide simplified IMDB and </a:t>
            </a:r>
            <a:r>
              <a:rPr lang="en-US" dirty="0" err="1"/>
              <a:t>GoT</a:t>
            </a:r>
            <a:r>
              <a:rPr lang="en-US" dirty="0"/>
              <a:t>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data_engineering</a:t>
            </a:r>
            <a:r>
              <a:rPr lang="en-US" dirty="0"/>
              <a:t> for initial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data_insight</a:t>
            </a:r>
            <a:r>
              <a:rPr lang="en-US" dirty="0"/>
              <a:t> contains more complex queries and visualization for the non-programming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interactive_application</a:t>
            </a:r>
            <a:r>
              <a:rPr lang="en-US" dirty="0"/>
              <a:t> contains a simple web UI, REST application template and database schema for the programming tracks</a:t>
            </a:r>
          </a:p>
        </p:txBody>
      </p:sp>
    </p:spTree>
    <p:extLst>
      <p:ext uri="{BB962C8B-B14F-4D97-AF65-F5344CB8AC3E}">
        <p14:creationId xmlns:p14="http://schemas.microsoft.com/office/powerpoint/2010/main" val="3135583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12992-74EF-024C-F0EF-6FA997D0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BC58C923-94D1-803F-121F-3E7DB3A2A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84DF80-9345-5C6C-DC86-C89DDCABF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1FFB8A5B-475D-8819-E7A7-7184BD8D0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921AD91D-7E15-AD31-2627-F6CD4D2E8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REST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23090D9-4BE4-D2DA-945F-B7B60D530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6768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DAE47-758C-1AFE-9732-BFB05220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2ADEB8-8DE4-5969-A234-5774E9E6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444319"/>
            <a:ext cx="88392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Almost any data model has the same core concepts:</a:t>
            </a:r>
          </a:p>
          <a:p>
            <a:r>
              <a:rPr lang="en-US" sz="1800" dirty="0"/>
              <a:t>Types and instances:</a:t>
            </a:r>
          </a:p>
          <a:p>
            <a:pPr lvl="1"/>
            <a:r>
              <a:rPr lang="en-US" sz="1600" dirty="0"/>
              <a:t>Entity Type: A definition of a type of thing with properties and relationships.</a:t>
            </a:r>
          </a:p>
          <a:p>
            <a:pPr lvl="1"/>
            <a:r>
              <a:rPr lang="en-US" sz="1600" dirty="0"/>
              <a:t>Entity Instance: A specific instantiation of the Entity Type</a:t>
            </a:r>
          </a:p>
          <a:p>
            <a:pPr lvl="1"/>
            <a:r>
              <a:rPr lang="en-US" sz="1600" dirty="0"/>
              <a:t>Entity Set Instance: An Entity Type that:</a:t>
            </a:r>
          </a:p>
          <a:p>
            <a:pPr lvl="2"/>
            <a:r>
              <a:rPr lang="en-US" sz="1400" dirty="0"/>
              <a:t>Has properties and relationships like any entity, but ...</a:t>
            </a:r>
          </a:p>
          <a:p>
            <a:pPr lvl="2"/>
            <a:r>
              <a:rPr lang="en-US" sz="1400" dirty="0"/>
              <a:t>Has at least one </a:t>
            </a:r>
            <a:r>
              <a:rPr lang="en-US" sz="1400" i="1" dirty="0"/>
              <a:t>special relationship –</a:t>
            </a:r>
            <a:r>
              <a:rPr lang="en-US" sz="1400" dirty="0"/>
              <a:t> </a:t>
            </a:r>
            <a:r>
              <a:rPr lang="en-US" sz="1400" b="1" i="1" dirty="0"/>
              <a:t>contains.</a:t>
            </a:r>
          </a:p>
          <a:p>
            <a:r>
              <a:rPr lang="en-US" sz="1800" dirty="0"/>
              <a:t>Operations, minimally CRUD, that manipulate entity types and instances:</a:t>
            </a:r>
          </a:p>
          <a:p>
            <a:pPr lvl="1"/>
            <a:r>
              <a:rPr lang="en-US" sz="1600" dirty="0"/>
              <a:t>Create</a:t>
            </a:r>
          </a:p>
          <a:p>
            <a:pPr lvl="1"/>
            <a:r>
              <a:rPr lang="en-US" sz="1600" dirty="0"/>
              <a:t>Retrieve</a:t>
            </a:r>
          </a:p>
          <a:p>
            <a:pPr lvl="1"/>
            <a:r>
              <a:rPr lang="en-US" sz="1600" dirty="0"/>
              <a:t>Update</a:t>
            </a:r>
          </a:p>
          <a:p>
            <a:pPr lvl="1"/>
            <a:r>
              <a:rPr lang="en-US" sz="1600" dirty="0"/>
              <a:t>Delete</a:t>
            </a:r>
          </a:p>
          <a:p>
            <a:pPr lvl="1"/>
            <a:r>
              <a:rPr lang="en-US" sz="1600" dirty="0"/>
              <a:t>Reference/Identify/... ...</a:t>
            </a:r>
          </a:p>
          <a:p>
            <a:pPr lvl="1"/>
            <a:r>
              <a:rPr lang="en-US" sz="1600" dirty="0"/>
              <a:t>Host/database/table/pk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E204D-1D44-C624-98CA-226FE649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Concepts and REST</a:t>
            </a:r>
          </a:p>
        </p:txBody>
      </p:sp>
    </p:spTree>
    <p:extLst>
      <p:ext uri="{BB962C8B-B14F-4D97-AF65-F5344CB8AC3E}">
        <p14:creationId xmlns:p14="http://schemas.microsoft.com/office/powerpoint/2010/main" val="159217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>
            <a:extLst>
              <a:ext uri="{FF2B5EF4-FFF2-40B4-BE49-F238E27FC236}">
                <a16:creationId xmlns:a16="http://schemas.microsoft.com/office/drawing/2014/main" id="{F3BCB465-833C-46CA-9A94-74540559D1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Basic Concepts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1872072-543E-4407-92E7-BD753A24D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82193" y="851298"/>
            <a:ext cx="5586273" cy="3902869"/>
          </a:xfrm>
        </p:spPr>
        <p:txBody>
          <a:bodyPr/>
          <a:lstStyle/>
          <a:p>
            <a:r>
              <a:rPr lang="en-US" altLang="en-US" dirty="0"/>
              <a:t>Indexing mechanisms used to speed up access to desired data.</a:t>
            </a:r>
          </a:p>
          <a:p>
            <a:pPr lvl="1"/>
            <a:r>
              <a:rPr lang="en-US" altLang="en-US" dirty="0"/>
              <a:t>E.g., author catalog in library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Search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- attribute to set of attributes used to look up records in a file.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 file </a:t>
            </a:r>
            <a:r>
              <a:rPr lang="en-US" altLang="en-US" dirty="0"/>
              <a:t>consists of records (called </a:t>
            </a:r>
            <a:r>
              <a:rPr lang="en-US" altLang="en-US" b="1" dirty="0">
                <a:solidFill>
                  <a:srgbClr val="002060"/>
                </a:solidFill>
              </a:rPr>
              <a:t>index entries</a:t>
            </a:r>
            <a:r>
              <a:rPr lang="en-US" altLang="en-US" dirty="0"/>
              <a:t>) of the form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Index files are typically much smaller than the original file </a:t>
            </a:r>
          </a:p>
          <a:p>
            <a:r>
              <a:rPr lang="en-US" altLang="en-US" dirty="0"/>
              <a:t>Two basic kinds of indices:</a:t>
            </a:r>
          </a:p>
          <a:p>
            <a:pPr lvl="1"/>
            <a:r>
              <a:rPr lang="en-US" altLang="en-US" b="1" dirty="0"/>
              <a:t>Ordered indices:  </a:t>
            </a:r>
            <a:r>
              <a:rPr lang="en-US" altLang="en-US" dirty="0"/>
              <a:t>search keys are stored in sorted order</a:t>
            </a:r>
          </a:p>
          <a:p>
            <a:pPr lvl="1"/>
            <a:r>
              <a:rPr lang="en-US" altLang="en-US" b="1" dirty="0"/>
              <a:t>Hash indices:</a:t>
            </a:r>
            <a:r>
              <a:rPr lang="en-US" altLang="en-US" dirty="0"/>
              <a:t>  search keys are distributed uniformly across </a:t>
            </a:r>
            <a:r>
              <a:rPr lang="ja-JP" altLang="en-US" dirty="0"/>
              <a:t>“</a:t>
            </a:r>
            <a:r>
              <a:rPr lang="en-US" altLang="ja-JP" dirty="0"/>
              <a:t>buckets</a:t>
            </a:r>
            <a:r>
              <a:rPr lang="ja-JP" altLang="en-US" dirty="0"/>
              <a:t>”</a:t>
            </a:r>
            <a:r>
              <a:rPr lang="en-US" altLang="ja-JP" dirty="0"/>
              <a:t> using a </a:t>
            </a:r>
            <a:r>
              <a:rPr lang="ja-JP" altLang="en-US" dirty="0"/>
              <a:t>“</a:t>
            </a:r>
            <a:r>
              <a:rPr lang="en-US" altLang="ja-JP" dirty="0"/>
              <a:t>hash function</a:t>
            </a:r>
            <a:r>
              <a:rPr lang="ja-JP" altLang="en-US" dirty="0"/>
              <a:t>”</a:t>
            </a:r>
            <a:r>
              <a:rPr lang="en-US" altLang="ja-JP" dirty="0"/>
              <a:t>. </a:t>
            </a:r>
            <a:endParaRPr lang="en-US" altLang="en-US" dirty="0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16F06304-6B39-487A-8AC9-A9EBD9D3B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412" y="2134978"/>
            <a:ext cx="1129904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search-key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680F23AC-7EEA-420A-A744-11548808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316" y="2134979"/>
            <a:ext cx="888206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pointer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32694-198A-4732-FAA6-CD747BCD36D2}"/>
              </a:ext>
            </a:extLst>
          </p:cNvPr>
          <p:cNvSpPr txBox="1"/>
          <p:nvPr/>
        </p:nvSpPr>
        <p:spPr>
          <a:xfrm>
            <a:off x="1981200" y="4171950"/>
            <a:ext cx="18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(“c:\”, LBN, offset)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75A3601-458C-AE0F-030B-DCA682CE4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057" y="3943350"/>
            <a:ext cx="1129904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search-key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E720F68-2B5F-6E35-5B2E-A04E743FB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0961" y="3943351"/>
            <a:ext cx="888206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pointer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4C3FD-4BFF-3666-B2C9-6A1446A31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057" y="4231481"/>
            <a:ext cx="1129904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search-key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120A58-05A7-A4E9-DF5B-62110FE07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0961" y="4231482"/>
            <a:ext cx="888206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pointer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B5A468-9961-FE9C-2861-5D69262C3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057" y="4519612"/>
            <a:ext cx="1129904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search-key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98598-1FF7-5E25-491F-9E6EE54A4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0961" y="4519613"/>
            <a:ext cx="888206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pointer</a:t>
            </a:r>
          </a:p>
        </p:txBody>
      </p:sp>
    </p:spTree>
    <p:extLst>
      <p:ext uri="{BB962C8B-B14F-4D97-AF65-F5344CB8AC3E}">
        <p14:creationId xmlns:p14="http://schemas.microsoft.com/office/powerpoint/2010/main" val="1187427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960DE-09FB-BE23-AEEE-4089B6CDB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CAFF40-9CBE-2D1C-2A90-7C80BDDC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62725-93A6-C52C-671E-4CBBDE49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5594"/>
            <a:ext cx="7772400" cy="36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0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A5719-1D8D-72D5-7CB0-E93E71AF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D25CF-BAA0-5D80-E418-775DC883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E2E05-2089-FBD9-0503-37CDEA41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2950"/>
            <a:ext cx="6858000" cy="38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66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09BA-6711-8D62-C571-CFBC55CE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057343-2C25-C795-F0FC-1E7D27D7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6471E-3506-8AC3-65AD-9A4200442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5" y="478609"/>
            <a:ext cx="797080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499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B31D4-5B07-3818-E865-A997A257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59CF3-9C9B-93B7-1F62-1D0B1B61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1DF4C3-8A6F-2E94-BF47-169A31A4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5781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858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AA80E-CBE9-9BD2-4689-C3C008D8F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602226-3D10-C485-3CAC-7B191C994C50}"/>
              </a:ext>
            </a:extLst>
          </p:cNvPr>
          <p:cNvSpPr txBox="1"/>
          <p:nvPr/>
        </p:nvSpPr>
        <p:spPr>
          <a:xfrm>
            <a:off x="152400" y="438150"/>
            <a:ext cx="8763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jdbc:mysql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://columbia-examples.ckkqqktwkcji.us-east-1.rds.amazonaws.com:3306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/>
              </a:rPr>
              <a:t>http://localhost:5001/f23_imdb_clean/name_basics/nm0000158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http://localhost:5001/f23_imdb_clean/name_basics?deathYear=2023&amp;birthyear=1960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select * from f23_imdb_clean.name_basics where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deathYear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=2023 AND birthyear=1960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PUT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http://localhost:5001/f23_imdb_clean/name_basics ?deathYear=2023&amp;birthyear=1960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Body {‘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’: ‘Does not matter cause is dead.’}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update f23_imdb_clean.name_basics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	set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	where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deathYear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=2023 AND birthyear=1960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661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B1846B-BCB7-688E-AD0D-DBCA1273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Index evaluation and selection criteria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Access types supported efficiently.  E.g.,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Records with a specified value in the 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Records with an attribute value falling in a specified range of values.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Access time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Update performance: insertion time, deletion time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Space overhead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Index concepts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Primary versus secondary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Clustered vs Non-clustered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Dense versus sparse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Ordered vs Unordered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Single level vs multilevel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5B459-128B-8233-EB28-CE5F680C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7622B-4022-1087-1DC5-A7076AC48739}"/>
              </a:ext>
            </a:extLst>
          </p:cNvPr>
          <p:cNvSpPr txBox="1"/>
          <p:nvPr/>
        </p:nvSpPr>
        <p:spPr>
          <a:xfrm>
            <a:off x="4724400" y="2952750"/>
            <a:ext cx="3145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two main types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B+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3368F-7286-C6FD-E30C-E149045964DC}"/>
              </a:ext>
            </a:extLst>
          </p:cNvPr>
          <p:cNvSpPr txBox="1"/>
          <p:nvPr/>
        </p:nvSpPr>
        <p:spPr>
          <a:xfrm>
            <a:off x="4572000" y="444319"/>
            <a:ext cx="4681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Uni=“dff9”</a:t>
            </a:r>
          </a:p>
          <a:p>
            <a:r>
              <a:rPr lang="en-US" sz="1600" dirty="0" err="1"/>
              <a:t>Last_name</a:t>
            </a:r>
            <a:r>
              <a:rPr lang="en-US" sz="1600" dirty="0"/>
              <a:t> &gt;= “Ferguson” AND “</a:t>
            </a:r>
            <a:r>
              <a:rPr lang="en-US" sz="1600" dirty="0" err="1"/>
              <a:t>last_name</a:t>
            </a:r>
            <a:r>
              <a:rPr lang="en-US" sz="1600" dirty="0"/>
              <a:t>” &lt;= “Filch”</a:t>
            </a:r>
          </a:p>
        </p:txBody>
      </p:sp>
    </p:spTree>
    <p:extLst>
      <p:ext uri="{BB962C8B-B14F-4D97-AF65-F5344CB8AC3E}">
        <p14:creationId xmlns:p14="http://schemas.microsoft.com/office/powerpoint/2010/main" val="382770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78644</TotalTime>
  <Words>5906</Words>
  <Application>Microsoft Macintosh PowerPoint</Application>
  <PresentationFormat>On-screen Show (16:9)</PresentationFormat>
  <Paragraphs>592</Paragraphs>
  <Slides>84</Slides>
  <Notes>61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103" baseType="lpstr">
      <vt:lpstr>MS PGothic</vt:lpstr>
      <vt:lpstr>Amazon Ember</vt:lpstr>
      <vt:lpstr>Arial</vt:lpstr>
      <vt:lpstr>Calibri</vt:lpstr>
      <vt:lpstr>Century Schoolbook</vt:lpstr>
      <vt:lpstr>Helvetica</vt:lpstr>
      <vt:lpstr>Monotype Sorts</vt:lpstr>
      <vt:lpstr>Museo For Dell</vt:lpstr>
      <vt:lpstr>Museo Sans For Dell</vt:lpstr>
      <vt:lpstr>Symbol</vt:lpstr>
      <vt:lpstr>Times New Roman</vt:lpstr>
      <vt:lpstr>Webdings</vt:lpstr>
      <vt:lpstr>Wingdings</vt:lpstr>
      <vt:lpstr>Office Theme</vt:lpstr>
      <vt:lpstr>2_Office Theme</vt:lpstr>
      <vt:lpstr>5_db-5-grey</vt:lpstr>
      <vt:lpstr>1_db</vt:lpstr>
      <vt:lpstr>1_Office Theme</vt:lpstr>
      <vt:lpstr>Equation</vt:lpstr>
      <vt:lpstr>PowerPoint Presentation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Basic Concepts</vt:lpstr>
      <vt:lpstr>Index Concepts</vt:lpstr>
      <vt:lpstr>PowerPoint Presentation</vt:lpstr>
      <vt:lpstr>Example of B+-Tree</vt:lpstr>
      <vt:lpstr>B+-Tree Index Files (Cont.)</vt:lpstr>
      <vt:lpstr>B+-Tree Node Structure</vt:lpstr>
      <vt:lpstr>Leaf Nodes in B+-Trees</vt:lpstr>
      <vt:lpstr>Non-Leaf Nodes in B+-Trees</vt:lpstr>
      <vt:lpstr>Example of B+-tree</vt:lpstr>
      <vt:lpstr>Observations about B+-trees</vt:lpstr>
      <vt:lpstr>Show the Simulator</vt:lpstr>
      <vt:lpstr>PowerPoint Presentation</vt:lpstr>
      <vt:lpstr>Static Hashing</vt:lpstr>
      <vt:lpstr>Handling of Bucket Overflows (Cont.)</vt:lpstr>
      <vt:lpstr>Example of Hash File Organization </vt:lpstr>
      <vt:lpstr>Deficiencies of Static Hashing</vt:lpstr>
      <vt:lpstr>Show the Simulator</vt:lpstr>
      <vt:lpstr>PowerPoint Presentation</vt:lpstr>
      <vt:lpstr>PowerPoint Presentation</vt:lpstr>
      <vt:lpstr>Query Compilation</vt:lpstr>
      <vt:lpstr>Basic Steps in Query Processing</vt:lpstr>
      <vt:lpstr>Query Processing</vt:lpstr>
      <vt:lpstr>Parsing and Execution</vt:lpstr>
      <vt:lpstr>EXPLAIN Example</vt:lpstr>
      <vt:lpstr>Basic Steps in Query Processing (Cont.)</vt:lpstr>
      <vt:lpstr>Basic Steps in Query Processing: Optimization</vt:lpstr>
      <vt:lpstr>Basic Steps: Optimization (Cont.)</vt:lpstr>
      <vt:lpstr>PowerPoint Presentation</vt:lpstr>
      <vt:lpstr>Measures of Query Cost</vt:lpstr>
      <vt:lpstr>PowerPoint Presentation</vt:lpstr>
      <vt:lpstr>Measures of Query Cost</vt:lpstr>
      <vt:lpstr>Measures of Query Cost (Cont.)</vt:lpstr>
      <vt:lpstr>PowerPoint Presentation</vt:lpstr>
      <vt:lpstr>Selection Operation</vt:lpstr>
      <vt:lpstr>Selections Using Indices</vt:lpstr>
      <vt:lpstr>Selections Using Indices</vt:lpstr>
      <vt:lpstr>Selections Involving Comparisons</vt:lpstr>
      <vt:lpstr>Implementation of Complex Selections</vt:lpstr>
      <vt:lpstr>Algorithms for Complex Selections</vt:lpstr>
      <vt:lpstr>PowerPoint Presentation</vt:lpstr>
      <vt:lpstr>Sorting</vt:lpstr>
      <vt:lpstr>PowerPoint Presentation</vt:lpstr>
      <vt:lpstr>Join Operation</vt:lpstr>
      <vt:lpstr>Nested-Loop Join</vt:lpstr>
      <vt:lpstr>Nested-Loop Join (Cont.)</vt:lpstr>
      <vt:lpstr>Indexed Nested-Loop Join</vt:lpstr>
      <vt:lpstr>Merge-Join</vt:lpstr>
      <vt:lpstr>Merge-Join (Cont.)</vt:lpstr>
      <vt:lpstr>Hash-Join</vt:lpstr>
      <vt:lpstr>Hash-Join (Cont.)</vt:lpstr>
      <vt:lpstr>Hash-Join (Cont.)</vt:lpstr>
      <vt:lpstr>Hash-Join Algorithm</vt:lpstr>
      <vt:lpstr>Hash-Join algorithm (Cont.)</vt:lpstr>
      <vt:lpstr>PowerPoint Presentation</vt:lpstr>
      <vt:lpstr>Other Operations</vt:lpstr>
      <vt:lpstr>Other Operations : Aggregation</vt:lpstr>
      <vt:lpstr>Evaluation of Expressions</vt:lpstr>
      <vt:lpstr>PowerPoint Presentation</vt:lpstr>
      <vt:lpstr>Materialization</vt:lpstr>
      <vt:lpstr>Materialization (Cont.)</vt:lpstr>
      <vt:lpstr>Pipelining</vt:lpstr>
      <vt:lpstr>Pipelining (Cont.)</vt:lpstr>
      <vt:lpstr>Pipelining (Cont.)</vt:lpstr>
      <vt:lpstr>PowerPoint Presentation</vt:lpstr>
      <vt:lpstr>PowerPoint Presentation</vt:lpstr>
      <vt:lpstr>Vision </vt:lpstr>
      <vt:lpstr>Vision</vt:lpstr>
      <vt:lpstr>Vision</vt:lpstr>
      <vt:lpstr>Hw3, HW4 and Project</vt:lpstr>
      <vt:lpstr>Hw3, HW4 and Project</vt:lpstr>
      <vt:lpstr>PowerPoint Presentation</vt:lpstr>
      <vt:lpstr>Data Modeling Concepts and REST</vt:lpstr>
      <vt:lpstr>REST (https://www.tutorialspoint.com/restful/restful_introduction.htm)</vt:lpstr>
      <vt:lpstr>REST (https://www.tutorialspoint.com/restful/restful_introduction.htm)</vt:lpstr>
      <vt:lpstr>REST and Resources</vt:lpstr>
      <vt:lpstr>URLs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635</cp:revision>
  <cp:lastPrinted>2018-11-15T21:01:50Z</cp:lastPrinted>
  <dcterms:created xsi:type="dcterms:W3CDTF">2010-04-12T23:12:02Z</dcterms:created>
  <dcterms:modified xsi:type="dcterms:W3CDTF">2024-11-13T16:29:26Z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